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4" r:id="rId1"/>
  </p:sldMasterIdLst>
  <p:notesMasterIdLst>
    <p:notesMasterId r:id="rId32"/>
  </p:notesMasterIdLst>
  <p:sldIdLst>
    <p:sldId id="256" r:id="rId2"/>
    <p:sldId id="257" r:id="rId3"/>
    <p:sldId id="258" r:id="rId4"/>
    <p:sldId id="263" r:id="rId5"/>
    <p:sldId id="262" r:id="rId6"/>
    <p:sldId id="264" r:id="rId7"/>
    <p:sldId id="266" r:id="rId8"/>
    <p:sldId id="265" r:id="rId9"/>
    <p:sldId id="355" r:id="rId10"/>
    <p:sldId id="261" r:id="rId11"/>
    <p:sldId id="267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351" r:id="rId24"/>
    <p:sldId id="346" r:id="rId25"/>
    <p:sldId id="349" r:id="rId26"/>
    <p:sldId id="348" r:id="rId27"/>
    <p:sldId id="350" r:id="rId28"/>
    <p:sldId id="352" r:id="rId29"/>
    <p:sldId id="353" r:id="rId30"/>
    <p:sldId id="35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7919"/>
  </p:normalViewPr>
  <p:slideViewPr>
    <p:cSldViewPr snapToGrid="0" snapToObjects="1">
      <p:cViewPr varScale="1">
        <p:scale>
          <a:sx n="88" d="100"/>
          <a:sy n="88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8DA847-0EA5-4537-BFDB-79979F6E4036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49B9187-25E9-41EE-BD8E-A325244D843E}">
      <dgm:prSet/>
      <dgm:spPr/>
      <dgm:t>
        <a:bodyPr/>
        <a:lstStyle/>
        <a:p>
          <a:r>
            <a:rPr lang="en-US" dirty="0"/>
            <a:t>Convolution Layer</a:t>
          </a:r>
        </a:p>
      </dgm:t>
    </dgm:pt>
    <dgm:pt modelId="{C28926CC-CA29-468D-B12E-31E1C584A30F}" type="parTrans" cxnId="{1B8B678A-80F8-448E-AF03-8C7C7D3090E2}">
      <dgm:prSet/>
      <dgm:spPr/>
      <dgm:t>
        <a:bodyPr/>
        <a:lstStyle/>
        <a:p>
          <a:endParaRPr lang="en-US"/>
        </a:p>
      </dgm:t>
    </dgm:pt>
    <dgm:pt modelId="{47FC2408-168B-4F54-A6E8-00693DAE73EA}" type="sibTrans" cxnId="{1B8B678A-80F8-448E-AF03-8C7C7D3090E2}">
      <dgm:prSet/>
      <dgm:spPr/>
      <dgm:t>
        <a:bodyPr/>
        <a:lstStyle/>
        <a:p>
          <a:endParaRPr lang="en-US"/>
        </a:p>
      </dgm:t>
    </dgm:pt>
    <dgm:pt modelId="{08CB28D5-A0BF-4468-90B0-39936B7515E1}">
      <dgm:prSet/>
      <dgm:spPr/>
      <dgm:t>
        <a:bodyPr/>
        <a:lstStyle/>
        <a:p>
          <a:r>
            <a:rPr lang="en-US" dirty="0"/>
            <a:t>Pooling </a:t>
          </a:r>
        </a:p>
      </dgm:t>
    </dgm:pt>
    <dgm:pt modelId="{B8194EAD-17E9-4E49-903F-12A3E544A38C}" type="parTrans" cxnId="{BBE2BF6E-7E10-4381-986D-F1161F1B878F}">
      <dgm:prSet/>
      <dgm:spPr/>
      <dgm:t>
        <a:bodyPr/>
        <a:lstStyle/>
        <a:p>
          <a:endParaRPr lang="en-US"/>
        </a:p>
      </dgm:t>
    </dgm:pt>
    <dgm:pt modelId="{E5D175D5-AA30-414A-A71A-39DE74199155}" type="sibTrans" cxnId="{BBE2BF6E-7E10-4381-986D-F1161F1B878F}">
      <dgm:prSet/>
      <dgm:spPr/>
      <dgm:t>
        <a:bodyPr/>
        <a:lstStyle/>
        <a:p>
          <a:endParaRPr lang="en-US"/>
        </a:p>
      </dgm:t>
    </dgm:pt>
    <dgm:pt modelId="{39092F0A-2BF6-453C-8184-A49146044601}">
      <dgm:prSet/>
      <dgm:spPr/>
      <dgm:t>
        <a:bodyPr/>
        <a:lstStyle/>
        <a:p>
          <a:r>
            <a:rPr lang="en-US" dirty="0"/>
            <a:t>Relu </a:t>
          </a:r>
        </a:p>
      </dgm:t>
    </dgm:pt>
    <dgm:pt modelId="{1FF553E2-B156-4B0B-A33D-DE51D071E939}" type="parTrans" cxnId="{B452250A-7CB3-484C-9B8D-8D48962A1E93}">
      <dgm:prSet/>
      <dgm:spPr/>
      <dgm:t>
        <a:bodyPr/>
        <a:lstStyle/>
        <a:p>
          <a:endParaRPr lang="en-US"/>
        </a:p>
      </dgm:t>
    </dgm:pt>
    <dgm:pt modelId="{55C1182E-2448-471B-A17B-4BC86D5C1501}" type="sibTrans" cxnId="{B452250A-7CB3-484C-9B8D-8D48962A1E93}">
      <dgm:prSet/>
      <dgm:spPr/>
      <dgm:t>
        <a:bodyPr/>
        <a:lstStyle/>
        <a:p>
          <a:endParaRPr lang="en-US"/>
        </a:p>
      </dgm:t>
    </dgm:pt>
    <dgm:pt modelId="{EEEED6EF-4250-4CDC-975C-DF948EC5B01D}">
      <dgm:prSet/>
      <dgm:spPr/>
      <dgm:t>
        <a:bodyPr/>
        <a:lstStyle/>
        <a:p>
          <a:r>
            <a:rPr lang="en-US" dirty="0"/>
            <a:t>Fully connected </a:t>
          </a:r>
        </a:p>
      </dgm:t>
    </dgm:pt>
    <dgm:pt modelId="{D227E190-A2AB-4FD6-AB33-75E4C136E863}" type="parTrans" cxnId="{D64E0E68-F77C-49DA-B5EC-014B948DB46A}">
      <dgm:prSet/>
      <dgm:spPr/>
      <dgm:t>
        <a:bodyPr/>
        <a:lstStyle/>
        <a:p>
          <a:endParaRPr lang="en-US"/>
        </a:p>
      </dgm:t>
    </dgm:pt>
    <dgm:pt modelId="{2144A6E7-511E-4844-8621-318B72B6734C}" type="sibTrans" cxnId="{D64E0E68-F77C-49DA-B5EC-014B948DB46A}">
      <dgm:prSet/>
      <dgm:spPr/>
      <dgm:t>
        <a:bodyPr/>
        <a:lstStyle/>
        <a:p>
          <a:endParaRPr lang="en-US"/>
        </a:p>
      </dgm:t>
    </dgm:pt>
    <dgm:pt modelId="{232EDBAD-C8E2-4E49-8F25-615695E6A1F4}" type="pres">
      <dgm:prSet presAssocID="{A68DA847-0EA5-4537-BFDB-79979F6E4036}" presName="linear" presStyleCnt="0">
        <dgm:presLayoutVars>
          <dgm:animLvl val="lvl"/>
          <dgm:resizeHandles val="exact"/>
        </dgm:presLayoutVars>
      </dgm:prSet>
      <dgm:spPr/>
    </dgm:pt>
    <dgm:pt modelId="{E9E78760-5344-DE4D-96A4-8DDC64553D4E}" type="pres">
      <dgm:prSet presAssocID="{D49B9187-25E9-41EE-BD8E-A325244D843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B12DEA8-DBA0-9340-B180-B7FD22A16607}" type="pres">
      <dgm:prSet presAssocID="{47FC2408-168B-4F54-A6E8-00693DAE73EA}" presName="spacer" presStyleCnt="0"/>
      <dgm:spPr/>
    </dgm:pt>
    <dgm:pt modelId="{C8C9FE9F-CFAA-AF45-A45A-0463FD1223DF}" type="pres">
      <dgm:prSet presAssocID="{08CB28D5-A0BF-4468-90B0-39936B7515E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D8AB8A0-C01E-7643-B30F-CB815CD0D21F}" type="pres">
      <dgm:prSet presAssocID="{E5D175D5-AA30-414A-A71A-39DE74199155}" presName="spacer" presStyleCnt="0"/>
      <dgm:spPr/>
    </dgm:pt>
    <dgm:pt modelId="{D752CD80-B15D-E540-B27E-0BBAECE2BE20}" type="pres">
      <dgm:prSet presAssocID="{39092F0A-2BF6-453C-8184-A4914604460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1EFBE5-D1B2-D842-B907-DEA8A9EFF178}" type="pres">
      <dgm:prSet presAssocID="{55C1182E-2448-471B-A17B-4BC86D5C1501}" presName="spacer" presStyleCnt="0"/>
      <dgm:spPr/>
    </dgm:pt>
    <dgm:pt modelId="{916F35D3-15CD-5445-9133-8EEAD605DA4D}" type="pres">
      <dgm:prSet presAssocID="{EEEED6EF-4250-4CDC-975C-DF948EC5B01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452250A-7CB3-484C-9B8D-8D48962A1E93}" srcId="{A68DA847-0EA5-4537-BFDB-79979F6E4036}" destId="{39092F0A-2BF6-453C-8184-A49146044601}" srcOrd="2" destOrd="0" parTransId="{1FF553E2-B156-4B0B-A33D-DE51D071E939}" sibTransId="{55C1182E-2448-471B-A17B-4BC86D5C1501}"/>
    <dgm:cxn modelId="{D64E0E68-F77C-49DA-B5EC-014B948DB46A}" srcId="{A68DA847-0EA5-4537-BFDB-79979F6E4036}" destId="{EEEED6EF-4250-4CDC-975C-DF948EC5B01D}" srcOrd="3" destOrd="0" parTransId="{D227E190-A2AB-4FD6-AB33-75E4C136E863}" sibTransId="{2144A6E7-511E-4844-8621-318B72B6734C}"/>
    <dgm:cxn modelId="{BBE2BF6E-7E10-4381-986D-F1161F1B878F}" srcId="{A68DA847-0EA5-4537-BFDB-79979F6E4036}" destId="{08CB28D5-A0BF-4468-90B0-39936B7515E1}" srcOrd="1" destOrd="0" parTransId="{B8194EAD-17E9-4E49-903F-12A3E544A38C}" sibTransId="{E5D175D5-AA30-414A-A71A-39DE74199155}"/>
    <dgm:cxn modelId="{ED2E637E-7F80-7042-A60F-34D528986918}" type="presOf" srcId="{A68DA847-0EA5-4537-BFDB-79979F6E4036}" destId="{232EDBAD-C8E2-4E49-8F25-615695E6A1F4}" srcOrd="0" destOrd="0" presId="urn:microsoft.com/office/officeart/2005/8/layout/vList2"/>
    <dgm:cxn modelId="{1B8B678A-80F8-448E-AF03-8C7C7D3090E2}" srcId="{A68DA847-0EA5-4537-BFDB-79979F6E4036}" destId="{D49B9187-25E9-41EE-BD8E-A325244D843E}" srcOrd="0" destOrd="0" parTransId="{C28926CC-CA29-468D-B12E-31E1C584A30F}" sibTransId="{47FC2408-168B-4F54-A6E8-00693DAE73EA}"/>
    <dgm:cxn modelId="{E26D74B0-EDF3-A141-8E01-11504BBF1C4A}" type="presOf" srcId="{39092F0A-2BF6-453C-8184-A49146044601}" destId="{D752CD80-B15D-E540-B27E-0BBAECE2BE20}" srcOrd="0" destOrd="0" presId="urn:microsoft.com/office/officeart/2005/8/layout/vList2"/>
    <dgm:cxn modelId="{7FC4C1BE-C294-4F4D-9DF1-FF05C8C1FB63}" type="presOf" srcId="{EEEED6EF-4250-4CDC-975C-DF948EC5B01D}" destId="{916F35D3-15CD-5445-9133-8EEAD605DA4D}" srcOrd="0" destOrd="0" presId="urn:microsoft.com/office/officeart/2005/8/layout/vList2"/>
    <dgm:cxn modelId="{35E33ECA-F514-C04C-9D3E-F4646A2DE452}" type="presOf" srcId="{D49B9187-25E9-41EE-BD8E-A325244D843E}" destId="{E9E78760-5344-DE4D-96A4-8DDC64553D4E}" srcOrd="0" destOrd="0" presId="urn:microsoft.com/office/officeart/2005/8/layout/vList2"/>
    <dgm:cxn modelId="{C44D1EE8-4151-FE45-B44F-A042D81A5AFA}" type="presOf" srcId="{08CB28D5-A0BF-4468-90B0-39936B7515E1}" destId="{C8C9FE9F-CFAA-AF45-A45A-0463FD1223DF}" srcOrd="0" destOrd="0" presId="urn:microsoft.com/office/officeart/2005/8/layout/vList2"/>
    <dgm:cxn modelId="{6A43D3E7-5B22-8948-BFB2-7238BE0F19F0}" type="presParOf" srcId="{232EDBAD-C8E2-4E49-8F25-615695E6A1F4}" destId="{E9E78760-5344-DE4D-96A4-8DDC64553D4E}" srcOrd="0" destOrd="0" presId="urn:microsoft.com/office/officeart/2005/8/layout/vList2"/>
    <dgm:cxn modelId="{2C5C09CA-31BA-9843-9057-4AFCF49724EE}" type="presParOf" srcId="{232EDBAD-C8E2-4E49-8F25-615695E6A1F4}" destId="{CB12DEA8-DBA0-9340-B180-B7FD22A16607}" srcOrd="1" destOrd="0" presId="urn:microsoft.com/office/officeart/2005/8/layout/vList2"/>
    <dgm:cxn modelId="{22713683-46D1-6A40-9534-3B667565D0F2}" type="presParOf" srcId="{232EDBAD-C8E2-4E49-8F25-615695E6A1F4}" destId="{C8C9FE9F-CFAA-AF45-A45A-0463FD1223DF}" srcOrd="2" destOrd="0" presId="urn:microsoft.com/office/officeart/2005/8/layout/vList2"/>
    <dgm:cxn modelId="{4C10439D-A850-CD41-98BD-35B40456AC1F}" type="presParOf" srcId="{232EDBAD-C8E2-4E49-8F25-615695E6A1F4}" destId="{4D8AB8A0-C01E-7643-B30F-CB815CD0D21F}" srcOrd="3" destOrd="0" presId="urn:microsoft.com/office/officeart/2005/8/layout/vList2"/>
    <dgm:cxn modelId="{9B74E246-32B7-D049-88A7-98EB4BD86A81}" type="presParOf" srcId="{232EDBAD-C8E2-4E49-8F25-615695E6A1F4}" destId="{D752CD80-B15D-E540-B27E-0BBAECE2BE20}" srcOrd="4" destOrd="0" presId="urn:microsoft.com/office/officeart/2005/8/layout/vList2"/>
    <dgm:cxn modelId="{DEEDD16D-2162-E740-BD58-CA8D04603763}" type="presParOf" srcId="{232EDBAD-C8E2-4E49-8F25-615695E6A1F4}" destId="{9B1EFBE5-D1B2-D842-B907-DEA8A9EFF178}" srcOrd="5" destOrd="0" presId="urn:microsoft.com/office/officeart/2005/8/layout/vList2"/>
    <dgm:cxn modelId="{A1C6C7BF-AC30-8C42-9415-77D1F42840FC}" type="presParOf" srcId="{232EDBAD-C8E2-4E49-8F25-615695E6A1F4}" destId="{916F35D3-15CD-5445-9133-8EEAD605DA4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C5B512-347A-4FE7-AA83-BA30A4DA9EEF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820DC18-18EC-41F0-B566-52867DA1EB05}">
      <dgm:prSet/>
      <dgm:spPr/>
      <dgm:t>
        <a:bodyPr/>
        <a:lstStyle/>
        <a:p>
          <a:r>
            <a:rPr lang="en-IN" dirty="0"/>
            <a:t>This memory can be seen as a gated cell.</a:t>
          </a:r>
          <a:endParaRPr lang="en-US" dirty="0"/>
        </a:p>
      </dgm:t>
    </dgm:pt>
    <dgm:pt modelId="{3DB46262-AF01-4B15-A1A4-8336A549F524}" type="parTrans" cxnId="{28C796D8-823D-43B0-9D2F-4E3438479DDE}">
      <dgm:prSet/>
      <dgm:spPr/>
      <dgm:t>
        <a:bodyPr/>
        <a:lstStyle/>
        <a:p>
          <a:endParaRPr lang="en-US"/>
        </a:p>
      </dgm:t>
    </dgm:pt>
    <dgm:pt modelId="{98DD10AA-9E2B-437C-8D3F-00027F5FA4C9}" type="sibTrans" cxnId="{28C796D8-823D-43B0-9D2F-4E3438479DDE}">
      <dgm:prSet/>
      <dgm:spPr/>
      <dgm:t>
        <a:bodyPr/>
        <a:lstStyle/>
        <a:p>
          <a:endParaRPr lang="en-US"/>
        </a:p>
      </dgm:t>
    </dgm:pt>
    <dgm:pt modelId="{F904C7C0-7151-413C-ABEE-D621E55AB6FA}">
      <dgm:prSet/>
      <dgm:spPr/>
      <dgm:t>
        <a:bodyPr/>
        <a:lstStyle/>
        <a:p>
          <a:r>
            <a:rPr lang="en-IN" dirty="0"/>
            <a:t>Gated cell decides whether or not to store or delete information </a:t>
          </a:r>
          <a:endParaRPr lang="en-US" dirty="0"/>
        </a:p>
      </dgm:t>
    </dgm:pt>
    <dgm:pt modelId="{C7EFAAED-C3C8-4FC1-B503-0C332D60AEE3}" type="parTrans" cxnId="{7313723F-04F0-4E06-915F-6EE8E96296B7}">
      <dgm:prSet/>
      <dgm:spPr/>
      <dgm:t>
        <a:bodyPr/>
        <a:lstStyle/>
        <a:p>
          <a:endParaRPr lang="en-US"/>
        </a:p>
      </dgm:t>
    </dgm:pt>
    <dgm:pt modelId="{7F1150B4-8C6A-44BB-AA66-531C02B590CC}" type="sibTrans" cxnId="{7313723F-04F0-4E06-915F-6EE8E96296B7}">
      <dgm:prSet/>
      <dgm:spPr/>
      <dgm:t>
        <a:bodyPr/>
        <a:lstStyle/>
        <a:p>
          <a:endParaRPr lang="en-US"/>
        </a:p>
      </dgm:t>
    </dgm:pt>
    <dgm:pt modelId="{140219E5-9D87-4251-920E-89CF800D3496}">
      <dgm:prSet/>
      <dgm:spPr/>
      <dgm:t>
        <a:bodyPr/>
        <a:lstStyle/>
        <a:p>
          <a:r>
            <a:rPr lang="en-IN" dirty="0"/>
            <a:t>The assigning of importance happens through weights. </a:t>
          </a:r>
          <a:endParaRPr lang="en-US" dirty="0"/>
        </a:p>
      </dgm:t>
    </dgm:pt>
    <dgm:pt modelId="{DECE0F93-2D37-48F3-A9A6-6F01D08C5E9E}" type="parTrans" cxnId="{7835506F-1476-4420-B695-1FD43ED75070}">
      <dgm:prSet/>
      <dgm:spPr/>
      <dgm:t>
        <a:bodyPr/>
        <a:lstStyle/>
        <a:p>
          <a:endParaRPr lang="en-US"/>
        </a:p>
      </dgm:t>
    </dgm:pt>
    <dgm:pt modelId="{ADEBA883-0B2D-47F4-AD17-2E0BAE504A40}" type="sibTrans" cxnId="{7835506F-1476-4420-B695-1FD43ED75070}">
      <dgm:prSet/>
      <dgm:spPr/>
      <dgm:t>
        <a:bodyPr/>
        <a:lstStyle/>
        <a:p>
          <a:endParaRPr lang="en-US"/>
        </a:p>
      </dgm:t>
    </dgm:pt>
    <dgm:pt modelId="{30F7CC9D-3A67-4FD2-8ADB-C57713D160E8}">
      <dgm:prSet/>
      <dgm:spPr/>
      <dgm:t>
        <a:bodyPr/>
        <a:lstStyle/>
        <a:p>
          <a:r>
            <a:rPr lang="en-IN" dirty="0"/>
            <a:t>Three gates: </a:t>
          </a:r>
          <a:endParaRPr lang="en-US" dirty="0"/>
        </a:p>
      </dgm:t>
    </dgm:pt>
    <dgm:pt modelId="{FF906020-7287-4D57-A878-05B0AF3AA837}" type="parTrans" cxnId="{384964C1-E968-4767-A92C-4CE3583E894D}">
      <dgm:prSet/>
      <dgm:spPr/>
      <dgm:t>
        <a:bodyPr/>
        <a:lstStyle/>
        <a:p>
          <a:endParaRPr lang="en-US"/>
        </a:p>
      </dgm:t>
    </dgm:pt>
    <dgm:pt modelId="{524CC4AE-45D9-4336-875A-7984D1CEEDF1}" type="sibTrans" cxnId="{384964C1-E968-4767-A92C-4CE3583E894D}">
      <dgm:prSet/>
      <dgm:spPr/>
      <dgm:t>
        <a:bodyPr/>
        <a:lstStyle/>
        <a:p>
          <a:endParaRPr lang="en-US"/>
        </a:p>
      </dgm:t>
    </dgm:pt>
    <dgm:pt modelId="{31CB6DAB-312F-49A2-B4FF-2F69BBB2BD67}">
      <dgm:prSet/>
      <dgm:spPr/>
      <dgm:t>
        <a:bodyPr/>
        <a:lstStyle/>
        <a:p>
          <a:r>
            <a:rPr lang="en-IN" dirty="0"/>
            <a:t>Input gate</a:t>
          </a:r>
          <a:endParaRPr lang="en-US" dirty="0"/>
        </a:p>
      </dgm:t>
    </dgm:pt>
    <dgm:pt modelId="{F55C11A9-EDF5-4E3E-AA0B-2216411BD112}" type="parTrans" cxnId="{45E249A0-ED75-4B1B-9385-7C1914E6ADAA}">
      <dgm:prSet/>
      <dgm:spPr/>
      <dgm:t>
        <a:bodyPr/>
        <a:lstStyle/>
        <a:p>
          <a:endParaRPr lang="en-US"/>
        </a:p>
      </dgm:t>
    </dgm:pt>
    <dgm:pt modelId="{6EA502AF-5CA0-4F9B-B9BC-AC54EC40D89E}" type="sibTrans" cxnId="{45E249A0-ED75-4B1B-9385-7C1914E6ADAA}">
      <dgm:prSet/>
      <dgm:spPr/>
      <dgm:t>
        <a:bodyPr/>
        <a:lstStyle/>
        <a:p>
          <a:endParaRPr lang="en-US"/>
        </a:p>
      </dgm:t>
    </dgm:pt>
    <dgm:pt modelId="{1DF33E02-B78A-4D6A-97FA-C318F302DCFE}">
      <dgm:prSet/>
      <dgm:spPr/>
      <dgm:t>
        <a:bodyPr/>
        <a:lstStyle/>
        <a:p>
          <a:r>
            <a:rPr lang="en-IN" dirty="0"/>
            <a:t>determine whether or not to let new input in</a:t>
          </a:r>
          <a:endParaRPr lang="en-US" dirty="0"/>
        </a:p>
      </dgm:t>
    </dgm:pt>
    <dgm:pt modelId="{A03D3379-2CAD-4EF0-BB64-40B8565E6962}" type="parTrans" cxnId="{650A78D6-4D42-4385-83F2-F4E089CA7839}">
      <dgm:prSet/>
      <dgm:spPr/>
      <dgm:t>
        <a:bodyPr/>
        <a:lstStyle/>
        <a:p>
          <a:endParaRPr lang="en-US"/>
        </a:p>
      </dgm:t>
    </dgm:pt>
    <dgm:pt modelId="{3A7CA3B0-A5A0-434C-8213-12E03E18D074}" type="sibTrans" cxnId="{650A78D6-4D42-4385-83F2-F4E089CA7839}">
      <dgm:prSet/>
      <dgm:spPr/>
      <dgm:t>
        <a:bodyPr/>
        <a:lstStyle/>
        <a:p>
          <a:endParaRPr lang="en-US"/>
        </a:p>
      </dgm:t>
    </dgm:pt>
    <dgm:pt modelId="{7F24E6D7-86A4-499F-8B5F-35AF0551F7B4}">
      <dgm:prSet/>
      <dgm:spPr/>
      <dgm:t>
        <a:bodyPr/>
        <a:lstStyle/>
        <a:p>
          <a:r>
            <a:rPr lang="en-IN" dirty="0"/>
            <a:t>Forget gate</a:t>
          </a:r>
          <a:endParaRPr lang="en-US" dirty="0"/>
        </a:p>
      </dgm:t>
    </dgm:pt>
    <dgm:pt modelId="{C244AE09-B53E-4134-8336-2782E6F3C653}" type="parTrans" cxnId="{8313F5EA-04BF-4456-9C72-776C625D92FD}">
      <dgm:prSet/>
      <dgm:spPr/>
      <dgm:t>
        <a:bodyPr/>
        <a:lstStyle/>
        <a:p>
          <a:endParaRPr lang="en-US"/>
        </a:p>
      </dgm:t>
    </dgm:pt>
    <dgm:pt modelId="{FF8C7CF7-A5A3-48BB-9406-931DCEE81C02}" type="sibTrans" cxnId="{8313F5EA-04BF-4456-9C72-776C625D92FD}">
      <dgm:prSet/>
      <dgm:spPr/>
      <dgm:t>
        <a:bodyPr/>
        <a:lstStyle/>
        <a:p>
          <a:endParaRPr lang="en-US"/>
        </a:p>
      </dgm:t>
    </dgm:pt>
    <dgm:pt modelId="{014BCF34-5904-49F3-A107-CE81FBB8F105}">
      <dgm:prSet/>
      <dgm:spPr/>
      <dgm:t>
        <a:bodyPr/>
        <a:lstStyle/>
        <a:p>
          <a:r>
            <a:rPr lang="en-IN" dirty="0"/>
            <a:t>delete the information because it isn’t important </a:t>
          </a:r>
          <a:endParaRPr lang="en-US" dirty="0"/>
        </a:p>
      </dgm:t>
    </dgm:pt>
    <dgm:pt modelId="{713C3C12-D38B-4EE1-906D-0A0D9FB467C3}" type="parTrans" cxnId="{A6CA02C5-7B5D-4EC0-8D77-9392962AE7B3}">
      <dgm:prSet/>
      <dgm:spPr/>
      <dgm:t>
        <a:bodyPr/>
        <a:lstStyle/>
        <a:p>
          <a:endParaRPr lang="en-US"/>
        </a:p>
      </dgm:t>
    </dgm:pt>
    <dgm:pt modelId="{F7D28290-03BE-429E-856F-456D7616E1A4}" type="sibTrans" cxnId="{A6CA02C5-7B5D-4EC0-8D77-9392962AE7B3}">
      <dgm:prSet/>
      <dgm:spPr/>
      <dgm:t>
        <a:bodyPr/>
        <a:lstStyle/>
        <a:p>
          <a:endParaRPr lang="en-US"/>
        </a:p>
      </dgm:t>
    </dgm:pt>
    <dgm:pt modelId="{7FE6EE42-65FC-4F4B-A419-F27E17119BC8}">
      <dgm:prSet/>
      <dgm:spPr/>
      <dgm:t>
        <a:bodyPr/>
        <a:lstStyle/>
        <a:p>
          <a:r>
            <a:rPr lang="en-IN" dirty="0"/>
            <a:t>Output gate</a:t>
          </a:r>
          <a:endParaRPr lang="en-US" dirty="0"/>
        </a:p>
      </dgm:t>
    </dgm:pt>
    <dgm:pt modelId="{DB1AEC79-7E7B-416F-A8D4-9A4879B6D730}" type="parTrans" cxnId="{B8851F9A-78E4-4BD4-8F22-E56C6BDF860F}">
      <dgm:prSet/>
      <dgm:spPr/>
      <dgm:t>
        <a:bodyPr/>
        <a:lstStyle/>
        <a:p>
          <a:endParaRPr lang="en-US"/>
        </a:p>
      </dgm:t>
    </dgm:pt>
    <dgm:pt modelId="{56CE0167-2D08-4649-8E44-B11FCF20C479}" type="sibTrans" cxnId="{B8851F9A-78E4-4BD4-8F22-E56C6BDF860F}">
      <dgm:prSet/>
      <dgm:spPr/>
      <dgm:t>
        <a:bodyPr/>
        <a:lstStyle/>
        <a:p>
          <a:endParaRPr lang="en-US"/>
        </a:p>
      </dgm:t>
    </dgm:pt>
    <dgm:pt modelId="{8B19A9FD-B6B1-48D4-AC75-3F529B040C32}">
      <dgm:prSet/>
      <dgm:spPr/>
      <dgm:t>
        <a:bodyPr/>
        <a:lstStyle/>
        <a:p>
          <a:r>
            <a:rPr lang="en-IN" dirty="0"/>
            <a:t>impact the output at the current time step (output gate). </a:t>
          </a:r>
          <a:endParaRPr lang="en-US" dirty="0"/>
        </a:p>
      </dgm:t>
    </dgm:pt>
    <dgm:pt modelId="{5181116D-0EDB-401A-BFA7-F1D48E5F816C}" type="parTrans" cxnId="{40A57C87-88D7-4506-9C67-DEED8FCB1F3F}">
      <dgm:prSet/>
      <dgm:spPr/>
      <dgm:t>
        <a:bodyPr/>
        <a:lstStyle/>
        <a:p>
          <a:endParaRPr lang="en-US"/>
        </a:p>
      </dgm:t>
    </dgm:pt>
    <dgm:pt modelId="{818A2154-DB03-4068-8B75-75AD91BDEC71}" type="sibTrans" cxnId="{40A57C87-88D7-4506-9C67-DEED8FCB1F3F}">
      <dgm:prSet/>
      <dgm:spPr/>
      <dgm:t>
        <a:bodyPr/>
        <a:lstStyle/>
        <a:p>
          <a:endParaRPr lang="en-US"/>
        </a:p>
      </dgm:t>
    </dgm:pt>
    <dgm:pt modelId="{F2649E8D-3145-9C42-9188-2E739F95D1C9}" type="pres">
      <dgm:prSet presAssocID="{8EC5B512-347A-4FE7-AA83-BA30A4DA9EEF}" presName="linear" presStyleCnt="0">
        <dgm:presLayoutVars>
          <dgm:dir/>
          <dgm:animLvl val="lvl"/>
          <dgm:resizeHandles val="exact"/>
        </dgm:presLayoutVars>
      </dgm:prSet>
      <dgm:spPr/>
    </dgm:pt>
    <dgm:pt modelId="{34BE681E-E3D5-5446-95CF-8F48FF2FABA1}" type="pres">
      <dgm:prSet presAssocID="{3820DC18-18EC-41F0-B566-52867DA1EB05}" presName="parentLin" presStyleCnt="0"/>
      <dgm:spPr/>
    </dgm:pt>
    <dgm:pt modelId="{6E5A8C5A-918D-1F40-973B-45D4D42079B2}" type="pres">
      <dgm:prSet presAssocID="{3820DC18-18EC-41F0-B566-52867DA1EB05}" presName="parentLeftMargin" presStyleLbl="node1" presStyleIdx="0" presStyleCnt="2"/>
      <dgm:spPr/>
    </dgm:pt>
    <dgm:pt modelId="{87D5100E-3165-3045-9F8F-7C3F4B7CA4B1}" type="pres">
      <dgm:prSet presAssocID="{3820DC18-18EC-41F0-B566-52867DA1EB05}" presName="parentText" presStyleLbl="node1" presStyleIdx="0" presStyleCnt="2" custScaleX="120046">
        <dgm:presLayoutVars>
          <dgm:chMax val="0"/>
          <dgm:bulletEnabled val="1"/>
        </dgm:presLayoutVars>
      </dgm:prSet>
      <dgm:spPr/>
    </dgm:pt>
    <dgm:pt modelId="{8BF2E218-8222-AE40-853A-3A339D3E2D51}" type="pres">
      <dgm:prSet presAssocID="{3820DC18-18EC-41F0-B566-52867DA1EB05}" presName="negativeSpace" presStyleCnt="0"/>
      <dgm:spPr/>
    </dgm:pt>
    <dgm:pt modelId="{9CDE9B56-2502-774B-B137-21F12AC57E47}" type="pres">
      <dgm:prSet presAssocID="{3820DC18-18EC-41F0-B566-52867DA1EB05}" presName="childText" presStyleLbl="conFgAcc1" presStyleIdx="0" presStyleCnt="2">
        <dgm:presLayoutVars>
          <dgm:bulletEnabled val="1"/>
        </dgm:presLayoutVars>
      </dgm:prSet>
      <dgm:spPr/>
    </dgm:pt>
    <dgm:pt modelId="{AA919FBA-9889-5543-83C0-3C37F25715A4}" type="pres">
      <dgm:prSet presAssocID="{98DD10AA-9E2B-437C-8D3F-00027F5FA4C9}" presName="spaceBetweenRectangles" presStyleCnt="0"/>
      <dgm:spPr/>
    </dgm:pt>
    <dgm:pt modelId="{FA8A5B88-D408-A441-91FD-7AD383E0720C}" type="pres">
      <dgm:prSet presAssocID="{30F7CC9D-3A67-4FD2-8ADB-C57713D160E8}" presName="parentLin" presStyleCnt="0"/>
      <dgm:spPr/>
    </dgm:pt>
    <dgm:pt modelId="{F83B77EC-1BFE-FD4E-BE2A-8150789213A2}" type="pres">
      <dgm:prSet presAssocID="{30F7CC9D-3A67-4FD2-8ADB-C57713D160E8}" presName="parentLeftMargin" presStyleLbl="node1" presStyleIdx="0" presStyleCnt="2"/>
      <dgm:spPr/>
    </dgm:pt>
    <dgm:pt modelId="{181D1476-93D9-0E49-84D4-F48E247E297F}" type="pres">
      <dgm:prSet presAssocID="{30F7CC9D-3A67-4FD2-8ADB-C57713D160E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EA31426-3BD4-1941-ABF2-099BBE6E15F2}" type="pres">
      <dgm:prSet presAssocID="{30F7CC9D-3A67-4FD2-8ADB-C57713D160E8}" presName="negativeSpace" presStyleCnt="0"/>
      <dgm:spPr/>
    </dgm:pt>
    <dgm:pt modelId="{BA975834-88CD-B249-91CC-81E9BAD219C7}" type="pres">
      <dgm:prSet presAssocID="{30F7CC9D-3A67-4FD2-8ADB-C57713D160E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CF65B06-235A-E34D-8D17-1E515FFD548D}" type="presOf" srcId="{30F7CC9D-3A67-4FD2-8ADB-C57713D160E8}" destId="{F83B77EC-1BFE-FD4E-BE2A-8150789213A2}" srcOrd="0" destOrd="0" presId="urn:microsoft.com/office/officeart/2005/8/layout/list1"/>
    <dgm:cxn modelId="{FD8E8F17-92F7-6944-9174-BED63F67CE15}" type="presOf" srcId="{30F7CC9D-3A67-4FD2-8ADB-C57713D160E8}" destId="{181D1476-93D9-0E49-84D4-F48E247E297F}" srcOrd="1" destOrd="0" presId="urn:microsoft.com/office/officeart/2005/8/layout/list1"/>
    <dgm:cxn modelId="{3C5DD319-329A-FD49-A69D-AC905B6C22CD}" type="presOf" srcId="{31CB6DAB-312F-49A2-B4FF-2F69BBB2BD67}" destId="{BA975834-88CD-B249-91CC-81E9BAD219C7}" srcOrd="0" destOrd="0" presId="urn:microsoft.com/office/officeart/2005/8/layout/list1"/>
    <dgm:cxn modelId="{A06B7627-43A0-EF49-B396-CF55A131F6FC}" type="presOf" srcId="{1DF33E02-B78A-4D6A-97FA-C318F302DCFE}" destId="{BA975834-88CD-B249-91CC-81E9BAD219C7}" srcOrd="0" destOrd="1" presId="urn:microsoft.com/office/officeart/2005/8/layout/list1"/>
    <dgm:cxn modelId="{05F7152A-05B6-F943-9525-5CCD4F7B62FF}" type="presOf" srcId="{140219E5-9D87-4251-920E-89CF800D3496}" destId="{9CDE9B56-2502-774B-B137-21F12AC57E47}" srcOrd="0" destOrd="1" presId="urn:microsoft.com/office/officeart/2005/8/layout/list1"/>
    <dgm:cxn modelId="{9C1CCB30-33C8-8546-94D1-4DD22FA7E3C5}" type="presOf" srcId="{8B19A9FD-B6B1-48D4-AC75-3F529B040C32}" destId="{BA975834-88CD-B249-91CC-81E9BAD219C7}" srcOrd="0" destOrd="5" presId="urn:microsoft.com/office/officeart/2005/8/layout/list1"/>
    <dgm:cxn modelId="{7313723F-04F0-4E06-915F-6EE8E96296B7}" srcId="{3820DC18-18EC-41F0-B566-52867DA1EB05}" destId="{F904C7C0-7151-413C-ABEE-D621E55AB6FA}" srcOrd="0" destOrd="0" parTransId="{C7EFAAED-C3C8-4FC1-B503-0C332D60AEE3}" sibTransId="{7F1150B4-8C6A-44BB-AA66-531C02B590CC}"/>
    <dgm:cxn modelId="{C6AFF240-6B2F-DA4E-84E6-79D1441488DD}" type="presOf" srcId="{3820DC18-18EC-41F0-B566-52867DA1EB05}" destId="{87D5100E-3165-3045-9F8F-7C3F4B7CA4B1}" srcOrd="1" destOrd="0" presId="urn:microsoft.com/office/officeart/2005/8/layout/list1"/>
    <dgm:cxn modelId="{555AF340-B346-FA4E-B43B-1F920149883A}" type="presOf" srcId="{7FE6EE42-65FC-4F4B-A419-F27E17119BC8}" destId="{BA975834-88CD-B249-91CC-81E9BAD219C7}" srcOrd="0" destOrd="4" presId="urn:microsoft.com/office/officeart/2005/8/layout/list1"/>
    <dgm:cxn modelId="{687F4757-0A7F-8040-85EF-F1056F197065}" type="presOf" srcId="{014BCF34-5904-49F3-A107-CE81FBB8F105}" destId="{BA975834-88CD-B249-91CC-81E9BAD219C7}" srcOrd="0" destOrd="3" presId="urn:microsoft.com/office/officeart/2005/8/layout/list1"/>
    <dgm:cxn modelId="{AE009568-6F95-8A4D-AE62-086D4AE8114A}" type="presOf" srcId="{3820DC18-18EC-41F0-B566-52867DA1EB05}" destId="{6E5A8C5A-918D-1F40-973B-45D4D42079B2}" srcOrd="0" destOrd="0" presId="urn:microsoft.com/office/officeart/2005/8/layout/list1"/>
    <dgm:cxn modelId="{7835506F-1476-4420-B695-1FD43ED75070}" srcId="{3820DC18-18EC-41F0-B566-52867DA1EB05}" destId="{140219E5-9D87-4251-920E-89CF800D3496}" srcOrd="1" destOrd="0" parTransId="{DECE0F93-2D37-48F3-A9A6-6F01D08C5E9E}" sibTransId="{ADEBA883-0B2D-47F4-AD17-2E0BAE504A40}"/>
    <dgm:cxn modelId="{40A57C87-88D7-4506-9C67-DEED8FCB1F3F}" srcId="{7FE6EE42-65FC-4F4B-A419-F27E17119BC8}" destId="{8B19A9FD-B6B1-48D4-AC75-3F529B040C32}" srcOrd="0" destOrd="0" parTransId="{5181116D-0EDB-401A-BFA7-F1D48E5F816C}" sibTransId="{818A2154-DB03-4068-8B75-75AD91BDEC71}"/>
    <dgm:cxn modelId="{7E99A995-1B06-CB4C-9678-7FE28E0D6DF9}" type="presOf" srcId="{7F24E6D7-86A4-499F-8B5F-35AF0551F7B4}" destId="{BA975834-88CD-B249-91CC-81E9BAD219C7}" srcOrd="0" destOrd="2" presId="urn:microsoft.com/office/officeart/2005/8/layout/list1"/>
    <dgm:cxn modelId="{B8851F9A-78E4-4BD4-8F22-E56C6BDF860F}" srcId="{30F7CC9D-3A67-4FD2-8ADB-C57713D160E8}" destId="{7FE6EE42-65FC-4F4B-A419-F27E17119BC8}" srcOrd="2" destOrd="0" parTransId="{DB1AEC79-7E7B-416F-A8D4-9A4879B6D730}" sibTransId="{56CE0167-2D08-4649-8E44-B11FCF20C479}"/>
    <dgm:cxn modelId="{45E249A0-ED75-4B1B-9385-7C1914E6ADAA}" srcId="{30F7CC9D-3A67-4FD2-8ADB-C57713D160E8}" destId="{31CB6DAB-312F-49A2-B4FF-2F69BBB2BD67}" srcOrd="0" destOrd="0" parTransId="{F55C11A9-EDF5-4E3E-AA0B-2216411BD112}" sibTransId="{6EA502AF-5CA0-4F9B-B9BC-AC54EC40D89E}"/>
    <dgm:cxn modelId="{540BCCBB-6A09-1F46-BD27-C1FE282A6F50}" type="presOf" srcId="{F904C7C0-7151-413C-ABEE-D621E55AB6FA}" destId="{9CDE9B56-2502-774B-B137-21F12AC57E47}" srcOrd="0" destOrd="0" presId="urn:microsoft.com/office/officeart/2005/8/layout/list1"/>
    <dgm:cxn modelId="{384964C1-E968-4767-A92C-4CE3583E894D}" srcId="{8EC5B512-347A-4FE7-AA83-BA30A4DA9EEF}" destId="{30F7CC9D-3A67-4FD2-8ADB-C57713D160E8}" srcOrd="1" destOrd="0" parTransId="{FF906020-7287-4D57-A878-05B0AF3AA837}" sibTransId="{524CC4AE-45D9-4336-875A-7984D1CEEDF1}"/>
    <dgm:cxn modelId="{A6CA02C5-7B5D-4EC0-8D77-9392962AE7B3}" srcId="{7F24E6D7-86A4-499F-8B5F-35AF0551F7B4}" destId="{014BCF34-5904-49F3-A107-CE81FBB8F105}" srcOrd="0" destOrd="0" parTransId="{713C3C12-D38B-4EE1-906D-0A0D9FB467C3}" sibTransId="{F7D28290-03BE-429E-856F-456D7616E1A4}"/>
    <dgm:cxn modelId="{650A78D6-4D42-4385-83F2-F4E089CA7839}" srcId="{31CB6DAB-312F-49A2-B4FF-2F69BBB2BD67}" destId="{1DF33E02-B78A-4D6A-97FA-C318F302DCFE}" srcOrd="0" destOrd="0" parTransId="{A03D3379-2CAD-4EF0-BB64-40B8565E6962}" sibTransId="{3A7CA3B0-A5A0-434C-8213-12E03E18D074}"/>
    <dgm:cxn modelId="{28C796D8-823D-43B0-9D2F-4E3438479DDE}" srcId="{8EC5B512-347A-4FE7-AA83-BA30A4DA9EEF}" destId="{3820DC18-18EC-41F0-B566-52867DA1EB05}" srcOrd="0" destOrd="0" parTransId="{3DB46262-AF01-4B15-A1A4-8336A549F524}" sibTransId="{98DD10AA-9E2B-437C-8D3F-00027F5FA4C9}"/>
    <dgm:cxn modelId="{915AB7D9-9B7E-8D42-9188-3B30F4ED026A}" type="presOf" srcId="{8EC5B512-347A-4FE7-AA83-BA30A4DA9EEF}" destId="{F2649E8D-3145-9C42-9188-2E739F95D1C9}" srcOrd="0" destOrd="0" presId="urn:microsoft.com/office/officeart/2005/8/layout/list1"/>
    <dgm:cxn modelId="{8313F5EA-04BF-4456-9C72-776C625D92FD}" srcId="{30F7CC9D-3A67-4FD2-8ADB-C57713D160E8}" destId="{7F24E6D7-86A4-499F-8B5F-35AF0551F7B4}" srcOrd="1" destOrd="0" parTransId="{C244AE09-B53E-4134-8336-2782E6F3C653}" sibTransId="{FF8C7CF7-A5A3-48BB-9406-931DCEE81C02}"/>
    <dgm:cxn modelId="{0A3FDDFA-7896-F947-B93F-28D66DE236F9}" type="presParOf" srcId="{F2649E8D-3145-9C42-9188-2E739F95D1C9}" destId="{34BE681E-E3D5-5446-95CF-8F48FF2FABA1}" srcOrd="0" destOrd="0" presId="urn:microsoft.com/office/officeart/2005/8/layout/list1"/>
    <dgm:cxn modelId="{75D0F318-FCA2-B549-99E6-DD609A1F46F9}" type="presParOf" srcId="{34BE681E-E3D5-5446-95CF-8F48FF2FABA1}" destId="{6E5A8C5A-918D-1F40-973B-45D4D42079B2}" srcOrd="0" destOrd="0" presId="urn:microsoft.com/office/officeart/2005/8/layout/list1"/>
    <dgm:cxn modelId="{07A9FD0B-CBFE-2341-91FB-E994C918A695}" type="presParOf" srcId="{34BE681E-E3D5-5446-95CF-8F48FF2FABA1}" destId="{87D5100E-3165-3045-9F8F-7C3F4B7CA4B1}" srcOrd="1" destOrd="0" presId="urn:microsoft.com/office/officeart/2005/8/layout/list1"/>
    <dgm:cxn modelId="{A50BA80D-DA2A-9942-8EF2-BA4E3DC55AF5}" type="presParOf" srcId="{F2649E8D-3145-9C42-9188-2E739F95D1C9}" destId="{8BF2E218-8222-AE40-853A-3A339D3E2D51}" srcOrd="1" destOrd="0" presId="urn:microsoft.com/office/officeart/2005/8/layout/list1"/>
    <dgm:cxn modelId="{F5A5F5AD-1287-CC44-994C-38BB9A42F143}" type="presParOf" srcId="{F2649E8D-3145-9C42-9188-2E739F95D1C9}" destId="{9CDE9B56-2502-774B-B137-21F12AC57E47}" srcOrd="2" destOrd="0" presId="urn:microsoft.com/office/officeart/2005/8/layout/list1"/>
    <dgm:cxn modelId="{C5FAFF29-23C5-7142-B0B0-BB74DCB7E33D}" type="presParOf" srcId="{F2649E8D-3145-9C42-9188-2E739F95D1C9}" destId="{AA919FBA-9889-5543-83C0-3C37F25715A4}" srcOrd="3" destOrd="0" presId="urn:microsoft.com/office/officeart/2005/8/layout/list1"/>
    <dgm:cxn modelId="{DDB5330C-0056-AF46-A9DE-DDBB6AC6CF13}" type="presParOf" srcId="{F2649E8D-3145-9C42-9188-2E739F95D1C9}" destId="{FA8A5B88-D408-A441-91FD-7AD383E0720C}" srcOrd="4" destOrd="0" presId="urn:microsoft.com/office/officeart/2005/8/layout/list1"/>
    <dgm:cxn modelId="{5B1A6053-1B21-7247-8E09-A57738D2DC3B}" type="presParOf" srcId="{FA8A5B88-D408-A441-91FD-7AD383E0720C}" destId="{F83B77EC-1BFE-FD4E-BE2A-8150789213A2}" srcOrd="0" destOrd="0" presId="urn:microsoft.com/office/officeart/2005/8/layout/list1"/>
    <dgm:cxn modelId="{58D21BCC-FFBE-8D4B-9ED4-C9CC3A09A722}" type="presParOf" srcId="{FA8A5B88-D408-A441-91FD-7AD383E0720C}" destId="{181D1476-93D9-0E49-84D4-F48E247E297F}" srcOrd="1" destOrd="0" presId="urn:microsoft.com/office/officeart/2005/8/layout/list1"/>
    <dgm:cxn modelId="{CA1F897D-EB73-B34F-ABBC-5B668DD24B56}" type="presParOf" srcId="{F2649E8D-3145-9C42-9188-2E739F95D1C9}" destId="{EEA31426-3BD4-1941-ABF2-099BBE6E15F2}" srcOrd="5" destOrd="0" presId="urn:microsoft.com/office/officeart/2005/8/layout/list1"/>
    <dgm:cxn modelId="{75A61AFE-AA7C-0347-8743-5528186287C0}" type="presParOf" srcId="{F2649E8D-3145-9C42-9188-2E739F95D1C9}" destId="{BA975834-88CD-B249-91CC-81E9BAD219C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78760-5344-DE4D-96A4-8DDC64553D4E}">
      <dsp:nvSpPr>
        <dsp:cNvPr id="0" name=""/>
        <dsp:cNvSpPr/>
      </dsp:nvSpPr>
      <dsp:spPr>
        <a:xfrm>
          <a:off x="0" y="37858"/>
          <a:ext cx="9604375" cy="7722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Convolution Layer</a:t>
          </a:r>
        </a:p>
      </dsp:txBody>
      <dsp:txXfrm>
        <a:off x="37696" y="75554"/>
        <a:ext cx="9528983" cy="696808"/>
      </dsp:txXfrm>
    </dsp:sp>
    <dsp:sp modelId="{C8C9FE9F-CFAA-AF45-A45A-0463FD1223DF}">
      <dsp:nvSpPr>
        <dsp:cNvPr id="0" name=""/>
        <dsp:cNvSpPr/>
      </dsp:nvSpPr>
      <dsp:spPr>
        <a:xfrm>
          <a:off x="0" y="905098"/>
          <a:ext cx="9604375" cy="7722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Pooling </a:t>
          </a:r>
        </a:p>
      </dsp:txBody>
      <dsp:txXfrm>
        <a:off x="37696" y="942794"/>
        <a:ext cx="9528983" cy="696808"/>
      </dsp:txXfrm>
    </dsp:sp>
    <dsp:sp modelId="{D752CD80-B15D-E540-B27E-0BBAECE2BE20}">
      <dsp:nvSpPr>
        <dsp:cNvPr id="0" name=""/>
        <dsp:cNvSpPr/>
      </dsp:nvSpPr>
      <dsp:spPr>
        <a:xfrm>
          <a:off x="0" y="1772339"/>
          <a:ext cx="9604375" cy="7722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Relu </a:t>
          </a:r>
        </a:p>
      </dsp:txBody>
      <dsp:txXfrm>
        <a:off x="37696" y="1810035"/>
        <a:ext cx="9528983" cy="696808"/>
      </dsp:txXfrm>
    </dsp:sp>
    <dsp:sp modelId="{916F35D3-15CD-5445-9133-8EEAD605DA4D}">
      <dsp:nvSpPr>
        <dsp:cNvPr id="0" name=""/>
        <dsp:cNvSpPr/>
      </dsp:nvSpPr>
      <dsp:spPr>
        <a:xfrm>
          <a:off x="0" y="2639579"/>
          <a:ext cx="9604375" cy="7722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Fully connected </a:t>
          </a:r>
        </a:p>
      </dsp:txBody>
      <dsp:txXfrm>
        <a:off x="37696" y="2677275"/>
        <a:ext cx="9528983" cy="696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DE9B56-2502-774B-B137-21F12AC57E47}">
      <dsp:nvSpPr>
        <dsp:cNvPr id="0" name=""/>
        <dsp:cNvSpPr/>
      </dsp:nvSpPr>
      <dsp:spPr>
        <a:xfrm>
          <a:off x="0" y="335182"/>
          <a:ext cx="6254749" cy="16695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438" tIns="416560" rIns="4854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Gated cell decides whether or not to store or delete information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The assigning of importance happens through weights. </a:t>
          </a:r>
          <a:endParaRPr lang="en-US" sz="2000" kern="1200" dirty="0"/>
        </a:p>
      </dsp:txBody>
      <dsp:txXfrm>
        <a:off x="0" y="335182"/>
        <a:ext cx="6254749" cy="1669500"/>
      </dsp:txXfrm>
    </dsp:sp>
    <dsp:sp modelId="{87D5100E-3165-3045-9F8F-7C3F4B7CA4B1}">
      <dsp:nvSpPr>
        <dsp:cNvPr id="0" name=""/>
        <dsp:cNvSpPr/>
      </dsp:nvSpPr>
      <dsp:spPr>
        <a:xfrm>
          <a:off x="312737" y="39982"/>
          <a:ext cx="5256004" cy="590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90" tIns="0" rIns="1654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This memory can be seen as a gated cell.</a:t>
          </a:r>
          <a:endParaRPr lang="en-US" sz="2000" kern="1200" dirty="0"/>
        </a:p>
      </dsp:txBody>
      <dsp:txXfrm>
        <a:off x="341558" y="68803"/>
        <a:ext cx="5198362" cy="532758"/>
      </dsp:txXfrm>
    </dsp:sp>
    <dsp:sp modelId="{BA975834-88CD-B249-91CC-81E9BAD219C7}">
      <dsp:nvSpPr>
        <dsp:cNvPr id="0" name=""/>
        <dsp:cNvSpPr/>
      </dsp:nvSpPr>
      <dsp:spPr>
        <a:xfrm>
          <a:off x="0" y="2407882"/>
          <a:ext cx="6254749" cy="296100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5438" tIns="416560" rIns="48543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Input gate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determine whether or not to let new input in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Forget gate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delete the information because it isn’t important 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Output gate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impact the output at the current time step (output gate). </a:t>
          </a:r>
          <a:endParaRPr lang="en-US" sz="2000" kern="1200" dirty="0"/>
        </a:p>
      </dsp:txBody>
      <dsp:txXfrm>
        <a:off x="0" y="2407882"/>
        <a:ext cx="6254749" cy="2961000"/>
      </dsp:txXfrm>
    </dsp:sp>
    <dsp:sp modelId="{181D1476-93D9-0E49-84D4-F48E247E297F}">
      <dsp:nvSpPr>
        <dsp:cNvPr id="0" name=""/>
        <dsp:cNvSpPr/>
      </dsp:nvSpPr>
      <dsp:spPr>
        <a:xfrm>
          <a:off x="312737" y="2112682"/>
          <a:ext cx="4378325" cy="590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490" tIns="0" rIns="1654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Three gates: </a:t>
          </a:r>
          <a:endParaRPr lang="en-US" sz="2000" kern="1200" dirty="0"/>
        </a:p>
      </dsp:txBody>
      <dsp:txXfrm>
        <a:off x="341558" y="2141503"/>
        <a:ext cx="4320683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78BA8-0746-9B4C-AEE6-7A541F03005D}" type="datetimeFigureOut">
              <a:rPr lang="en-US" smtClean="0"/>
              <a:t>7/6/18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7DE85-2DAF-CD46-BF16-BD107DD714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4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9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148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98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29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35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84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652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68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66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7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75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21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57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324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93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77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463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7DE85-2DAF-CD46-BF16-BD107DD714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01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659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98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13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4380" y="6272907"/>
            <a:ext cx="5938836" cy="309201"/>
          </a:xfrm>
        </p:spPr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19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10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4334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52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897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28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198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00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IBM RESEARCH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D4C214D-015E-C845-AF56-2A8D3C94639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78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1.tiff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tiff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E7858D-76B4-2B49-8CEF-1A6134A9B994}"/>
              </a:ext>
            </a:extLst>
          </p:cNvPr>
          <p:cNvSpPr txBox="1"/>
          <p:nvPr/>
        </p:nvSpPr>
        <p:spPr>
          <a:xfrm>
            <a:off x="2612570" y="2380342"/>
            <a:ext cx="7750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Deep learning Basics-II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57BAD-8FC0-E34E-A1A6-B09DCEEE0E9A}"/>
              </a:ext>
            </a:extLst>
          </p:cNvPr>
          <p:cNvSpPr txBox="1"/>
          <p:nvPr/>
        </p:nvSpPr>
        <p:spPr>
          <a:xfrm>
            <a:off x="7815943" y="4477656"/>
            <a:ext cx="470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Shreya Khare</a:t>
            </a:r>
          </a:p>
          <a:p>
            <a:pPr algn="ctr"/>
            <a:r>
              <a:rPr lang="en-US" sz="2400" dirty="0"/>
              <a:t>IBM – Research</a:t>
            </a:r>
            <a:r>
              <a:rPr lang="en-US" dirty="0"/>
              <a:t>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F68592D-3063-2E46-8F09-F37D4A1C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4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125AA-B2B0-DA4D-8094-5E4F7665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en-IN" dirty="0"/>
              <a:t>Other Layers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3294B7-79AE-2E4E-86BF-35925398D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44" y="1978683"/>
            <a:ext cx="6306309" cy="39302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Relu</a:t>
            </a:r>
            <a:endParaRPr lang="en-IN" dirty="0">
              <a:solidFill>
                <a:schemeClr val="tx1"/>
              </a:solidFill>
            </a:endParaRPr>
          </a:p>
          <a:p>
            <a:pPr lvl="1" fontAlgn="base"/>
            <a:r>
              <a:rPr lang="en-IN" dirty="0">
                <a:solidFill>
                  <a:schemeClr val="tx1"/>
                </a:solidFill>
              </a:rPr>
              <a:t>Compress the outputs between the range (0, 1)</a:t>
            </a:r>
          </a:p>
          <a:p>
            <a:pPr fontAlgn="base"/>
            <a:r>
              <a:rPr lang="en-IN" dirty="0">
                <a:solidFill>
                  <a:schemeClr val="tx1"/>
                </a:solidFill>
              </a:rPr>
              <a:t>Pooling Layer </a:t>
            </a:r>
          </a:p>
          <a:p>
            <a:pPr lvl="1" fontAlgn="base"/>
            <a:r>
              <a:rPr lang="en-IN" dirty="0">
                <a:solidFill>
                  <a:schemeClr val="tx1"/>
                </a:solidFill>
              </a:rPr>
              <a:t>Focusses on only relevant patterns discovered.</a:t>
            </a:r>
          </a:p>
          <a:p>
            <a:pPr lvl="1" fontAlgn="base"/>
            <a:r>
              <a:rPr lang="en-IN" dirty="0">
                <a:solidFill>
                  <a:schemeClr val="tx1"/>
                </a:solidFill>
              </a:rPr>
              <a:t>Pass only the max value in the filter to the next layer.</a:t>
            </a:r>
          </a:p>
          <a:p>
            <a:pPr fontAlgn="base"/>
            <a:r>
              <a:rPr lang="en-IN" dirty="0">
                <a:solidFill>
                  <a:schemeClr val="tx1"/>
                </a:solidFill>
              </a:rPr>
              <a:t>Fully Connected Layer</a:t>
            </a:r>
          </a:p>
          <a:p>
            <a:pPr lvl="1" fontAlgn="base"/>
            <a:r>
              <a:rPr lang="en-IN" dirty="0">
                <a:solidFill>
                  <a:schemeClr val="tx1"/>
                </a:solidFill>
              </a:rPr>
              <a:t>Fully Connected layer is to use these patterns for classifying the input image into various classes based on the training dataset.</a:t>
            </a:r>
          </a:p>
          <a:p>
            <a:pPr marL="457200" lvl="1" indent="0" fontAlgn="base">
              <a:buNone/>
            </a:pPr>
            <a:endParaRPr lang="en-IN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350381-C7D6-8E41-A02E-84CCF1D7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715" y="180360"/>
            <a:ext cx="1896800" cy="12605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8B7FB1-B578-CC49-B5DD-56904592B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19"/>
          <a:stretch/>
        </p:blipFill>
        <p:spPr>
          <a:xfrm>
            <a:off x="7793164" y="1760969"/>
            <a:ext cx="3861808" cy="19246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D87617-5FC9-CD43-B139-A0689D529E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7" t="23442" r="19599"/>
          <a:stretch/>
        </p:blipFill>
        <p:spPr>
          <a:xfrm>
            <a:off x="7286171" y="4005644"/>
            <a:ext cx="4368801" cy="1468155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6336FDA-CA02-8A42-87F0-55BFC6853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7410-D428-934E-84F8-138EA4AD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453DD-B5A7-8D48-B32D-463AAC9CC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50" y="2092778"/>
            <a:ext cx="9499600" cy="33401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6C1A92-C88C-2A4B-8034-A99362C1B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57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84817C-42D4-594C-B63E-16A863203382}"/>
              </a:ext>
            </a:extLst>
          </p:cNvPr>
          <p:cNvSpPr txBox="1">
            <a:spLocks/>
          </p:cNvSpPr>
          <p:nvPr/>
        </p:nvSpPr>
        <p:spPr>
          <a:xfrm>
            <a:off x="999672" y="147638"/>
            <a:ext cx="11323638" cy="8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CNN – State-of-the-art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52ED7-917B-BF48-A84B-C1E198B22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17" y="3959117"/>
            <a:ext cx="9534621" cy="193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477EE8-EB4F-CF40-BE2C-B53CC3DD0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161"/>
          <a:stretch/>
        </p:blipFill>
        <p:spPr>
          <a:xfrm>
            <a:off x="1500018" y="1278113"/>
            <a:ext cx="9534621" cy="191503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3C64C-29D5-C14B-8612-96B3818AEFAD}"/>
              </a:ext>
            </a:extLst>
          </p:cNvPr>
          <p:cNvGrpSpPr/>
          <p:nvPr/>
        </p:nvGrpSpPr>
        <p:grpSpPr>
          <a:xfrm>
            <a:off x="1500017" y="3181437"/>
            <a:ext cx="7725274" cy="650687"/>
            <a:chOff x="1500017" y="3181437"/>
            <a:chExt cx="7725274" cy="650687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AEE5955B-DCBC-0840-AB1B-1B7FF1957636}"/>
                </a:ext>
              </a:extLst>
            </p:cNvPr>
            <p:cNvSpPr/>
            <p:nvPr/>
          </p:nvSpPr>
          <p:spPr>
            <a:xfrm rot="16200000">
              <a:off x="6530572" y="2628681"/>
              <a:ext cx="377371" cy="1552173"/>
            </a:xfrm>
            <a:prstGeom prst="lef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3FE1D7FD-2EBC-0C47-9732-DAFB68DDC3C2}"/>
                </a:ext>
              </a:extLst>
            </p:cNvPr>
            <p:cNvSpPr/>
            <p:nvPr/>
          </p:nvSpPr>
          <p:spPr>
            <a:xfrm rot="16200000">
              <a:off x="1932923" y="2748531"/>
              <a:ext cx="377371" cy="1243183"/>
            </a:xfrm>
            <a:prstGeom prst="lef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34CCFD6-7DE1-DB40-8F63-C3BFBD28684B}"/>
                </a:ext>
              </a:extLst>
            </p:cNvPr>
            <p:cNvSpPr/>
            <p:nvPr/>
          </p:nvSpPr>
          <p:spPr>
            <a:xfrm rot="16200000">
              <a:off x="3285407" y="2783175"/>
              <a:ext cx="377371" cy="1243183"/>
            </a:xfrm>
            <a:prstGeom prst="lef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6F81C670-C0C6-DD48-B658-5F88374591EC}"/>
                </a:ext>
              </a:extLst>
            </p:cNvPr>
            <p:cNvSpPr/>
            <p:nvPr/>
          </p:nvSpPr>
          <p:spPr>
            <a:xfrm rot="16200000">
              <a:off x="4815792" y="2522534"/>
              <a:ext cx="377371" cy="1718587"/>
            </a:xfrm>
            <a:prstGeom prst="lef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67F4EB3F-188B-5F47-A1E4-E1F75F07F980}"/>
                </a:ext>
              </a:extLst>
            </p:cNvPr>
            <p:cNvSpPr/>
            <p:nvPr/>
          </p:nvSpPr>
          <p:spPr>
            <a:xfrm rot="16200000">
              <a:off x="8260519" y="2605742"/>
              <a:ext cx="377371" cy="1552173"/>
            </a:xfrm>
            <a:prstGeom prst="lef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36F26C-1DF5-5341-8689-344D2E33B61F}"/>
                </a:ext>
              </a:extLst>
            </p:cNvPr>
            <p:cNvSpPr txBox="1"/>
            <p:nvPr/>
          </p:nvSpPr>
          <p:spPr>
            <a:xfrm>
              <a:off x="1614628" y="3561616"/>
              <a:ext cx="10139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Block-1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266858-5886-6446-AC71-FD19D72F91B5}"/>
                </a:ext>
              </a:extLst>
            </p:cNvPr>
            <p:cNvSpPr txBox="1"/>
            <p:nvPr/>
          </p:nvSpPr>
          <p:spPr>
            <a:xfrm>
              <a:off x="3015563" y="3552192"/>
              <a:ext cx="10139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Block-2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A11638-BB5C-824E-96F1-9FBB8FF8A139}"/>
                </a:ext>
              </a:extLst>
            </p:cNvPr>
            <p:cNvSpPr txBox="1"/>
            <p:nvPr/>
          </p:nvSpPr>
          <p:spPr>
            <a:xfrm>
              <a:off x="4653214" y="3558808"/>
              <a:ext cx="10139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Block-3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19DCC2-6F28-B149-9EA8-B9065EFEB28F}"/>
                </a:ext>
              </a:extLst>
            </p:cNvPr>
            <p:cNvSpPr txBox="1"/>
            <p:nvPr/>
          </p:nvSpPr>
          <p:spPr>
            <a:xfrm>
              <a:off x="6319493" y="3570514"/>
              <a:ext cx="10139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Block-4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315997-EB2E-5F4B-A646-6E156108F7D2}"/>
                </a:ext>
              </a:extLst>
            </p:cNvPr>
            <p:cNvSpPr txBox="1"/>
            <p:nvPr/>
          </p:nvSpPr>
          <p:spPr>
            <a:xfrm>
              <a:off x="7782419" y="3547103"/>
              <a:ext cx="10139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Block-5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71FEAE3-6BC9-AF41-8FF0-6F0AEB7B4673}"/>
              </a:ext>
            </a:extLst>
          </p:cNvPr>
          <p:cNvSpPr txBox="1"/>
          <p:nvPr/>
        </p:nvSpPr>
        <p:spPr>
          <a:xfrm>
            <a:off x="1136757" y="838041"/>
            <a:ext cx="2724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+mj-lt"/>
                <a:cs typeface="Century Gothic"/>
              </a:rPr>
              <a:t>VGG Net</a:t>
            </a:r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525A33CB-CEFE-034C-87FF-0CCC1F16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084817C-42D4-594C-B63E-16A863203382}"/>
              </a:ext>
            </a:extLst>
          </p:cNvPr>
          <p:cNvSpPr txBox="1">
            <a:spLocks/>
          </p:cNvSpPr>
          <p:nvPr/>
        </p:nvSpPr>
        <p:spPr>
          <a:xfrm>
            <a:off x="999672" y="147638"/>
            <a:ext cx="11323638" cy="863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/>
              <a:t>CNN – State-of-the-art</a:t>
            </a:r>
          </a:p>
        </p:txBody>
      </p:sp>
      <p:pic>
        <p:nvPicPr>
          <p:cNvPr id="20" name="Shape 352" descr="inception_v3_architecture.png">
            <a:extLst>
              <a:ext uri="{FF2B5EF4-FFF2-40B4-BE49-F238E27FC236}">
                <a16:creationId xmlns:a16="http://schemas.microsoft.com/office/drawing/2014/main" id="{EB685145-CB53-7749-9EF1-9434D995CCA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36" y="1549574"/>
            <a:ext cx="10732577" cy="405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791015-3D1B-F94D-8EF7-EE3E5DF87BA5}"/>
              </a:ext>
            </a:extLst>
          </p:cNvPr>
          <p:cNvSpPr txBox="1"/>
          <p:nvPr/>
        </p:nvSpPr>
        <p:spPr>
          <a:xfrm>
            <a:off x="974550" y="1011238"/>
            <a:ext cx="461472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C00000"/>
                </a:solidFill>
                <a:latin typeface="+mj-lt"/>
                <a:cs typeface="Century Gothic"/>
              </a:rPr>
              <a:t>Inception Net or GoogLeNet, &gt;150 layers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1BC0F95-829D-7844-BD6B-A933A16C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4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BDEC8-A522-FB43-A4C5-162A20F7E9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rcRect l="43290" r="15427" b="-2"/>
          <a:stretch/>
        </p:blipFill>
        <p:spPr>
          <a:xfrm>
            <a:off x="6013111" y="299375"/>
            <a:ext cx="3577292" cy="20180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0C23BE0-7189-DD41-9C96-F13CAA5B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Recurrent Neural Nets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E1091-555A-5A4B-9CF3-A7BA2093A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Data is temporal/sequential. </a:t>
            </a:r>
          </a:p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92F2027-A102-B34D-8ABA-BDB027DC9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1360" y="2922941"/>
            <a:ext cx="2854430" cy="1818739"/>
          </a:xfrm>
          <a:prstGeom prst="rect">
            <a:avLst/>
          </a:prstGeom>
        </p:spPr>
      </p:pic>
      <p:pic>
        <p:nvPicPr>
          <p:cNvPr id="29" name="Picture 2" descr="https://lh3.googleusercontent.com/-1LVAR_wZyEGFVnJlw_YYdyLbGxL-FtaCu92uZ8Q9uCmdwnWe3LE3aGIa2J3xIcqcF1lON1mme3HasZSiV6tyacL1Inr_FNOHgmmDcRbW98q9O7lxnrIm98vfK_0ogGH1c9nsaLf1EE">
            <a:extLst>
              <a:ext uri="{FF2B5EF4-FFF2-40B4-BE49-F238E27FC236}">
                <a16:creationId xmlns:a16="http://schemas.microsoft.com/office/drawing/2014/main" id="{36AD39A1-DFF0-1945-B4AE-E9B1C4AD4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985" y="2592097"/>
            <a:ext cx="5431051" cy="147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A8F04E9-F363-5A4F-AB0F-AAAB5F25D99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274" b="26301"/>
          <a:stretch/>
        </p:blipFill>
        <p:spPr>
          <a:xfrm>
            <a:off x="1811360" y="4792742"/>
            <a:ext cx="2854430" cy="16103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3CE43F-FA38-BE4A-9078-88BE4C2D7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0985" y="4732810"/>
            <a:ext cx="5146901" cy="1034762"/>
          </a:xfrm>
          <a:prstGeom prst="rect">
            <a:avLst/>
          </a:prstGeom>
        </p:spPr>
      </p:pic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7FF61322-46D5-1949-AA58-330A6EF4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36B1-94EC-A345-B96E-61F982C1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vs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7886-6D50-9748-9597-C9B9A413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3CA7E4-0BE3-D845-9AB1-E65D507A2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20" b="5639"/>
          <a:stretch/>
        </p:blipFill>
        <p:spPr>
          <a:xfrm>
            <a:off x="914401" y="1575305"/>
            <a:ext cx="4673599" cy="4323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1591BB-3F6F-3D47-8C36-F733F8237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55" b="6432"/>
          <a:stretch/>
        </p:blipFill>
        <p:spPr>
          <a:xfrm>
            <a:off x="5925277" y="1575305"/>
            <a:ext cx="4554037" cy="426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72FD52-2A11-0F46-9F46-E650FC6BE59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1838" y="3330407"/>
            <a:ext cx="3149601" cy="170572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69C2CDD-1613-DE45-A527-FAF470D5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4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E1D1DA-54CF-1346-8E91-97BC47ED9CC6}"/>
              </a:ext>
            </a:extLst>
          </p:cNvPr>
          <p:cNvSpPr/>
          <p:nvPr/>
        </p:nvSpPr>
        <p:spPr>
          <a:xfrm>
            <a:off x="2978154" y="1940732"/>
            <a:ext cx="508000" cy="20521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229FA4-8DE1-7A48-83FE-63E70089ACE8}"/>
              </a:ext>
            </a:extLst>
          </p:cNvPr>
          <p:cNvSpPr/>
          <p:nvPr/>
        </p:nvSpPr>
        <p:spPr>
          <a:xfrm>
            <a:off x="3094269" y="1987541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E28450-D9EB-4248-8948-62B4A7D2EEBE}"/>
              </a:ext>
            </a:extLst>
          </p:cNvPr>
          <p:cNvSpPr/>
          <p:nvPr/>
        </p:nvSpPr>
        <p:spPr>
          <a:xfrm>
            <a:off x="3094269" y="2485682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4247F8-EEFE-7A4D-8012-589FF1EAD570}"/>
              </a:ext>
            </a:extLst>
          </p:cNvPr>
          <p:cNvSpPr/>
          <p:nvPr/>
        </p:nvSpPr>
        <p:spPr>
          <a:xfrm>
            <a:off x="3094269" y="2996103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C45834-1A8B-824E-A5E9-0D3EA9B5C41C}"/>
              </a:ext>
            </a:extLst>
          </p:cNvPr>
          <p:cNvSpPr/>
          <p:nvPr/>
        </p:nvSpPr>
        <p:spPr>
          <a:xfrm>
            <a:off x="3079748" y="3475074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32A142-FD63-CD41-8FDE-0B66F4AFD804}"/>
              </a:ext>
            </a:extLst>
          </p:cNvPr>
          <p:cNvSpPr/>
          <p:nvPr/>
        </p:nvSpPr>
        <p:spPr>
          <a:xfrm>
            <a:off x="3094269" y="4657562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C11FDBD-6642-3643-B6FB-674141FDF7D7}"/>
              </a:ext>
            </a:extLst>
          </p:cNvPr>
          <p:cNvSpPr/>
          <p:nvPr/>
        </p:nvSpPr>
        <p:spPr>
          <a:xfrm rot="10800000">
            <a:off x="3050725" y="4024293"/>
            <a:ext cx="362857" cy="5453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98C06E6-33AB-F047-B77A-5376DEBB4040}"/>
              </a:ext>
            </a:extLst>
          </p:cNvPr>
          <p:cNvSpPr/>
          <p:nvPr/>
        </p:nvSpPr>
        <p:spPr>
          <a:xfrm>
            <a:off x="3870751" y="2709442"/>
            <a:ext cx="590539" cy="51042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1FD57AB-125B-494E-91D5-7E351EE1B6FF}"/>
              </a:ext>
            </a:extLst>
          </p:cNvPr>
          <p:cNvSpPr/>
          <p:nvPr/>
        </p:nvSpPr>
        <p:spPr>
          <a:xfrm>
            <a:off x="4859528" y="1940732"/>
            <a:ext cx="508000" cy="20521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8E3BB9C-A01F-0B41-B52A-760B9B1D219A}"/>
              </a:ext>
            </a:extLst>
          </p:cNvPr>
          <p:cNvSpPr/>
          <p:nvPr/>
        </p:nvSpPr>
        <p:spPr>
          <a:xfrm>
            <a:off x="4975643" y="1987541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56799BC-A314-F64F-AA86-51384A975E38}"/>
              </a:ext>
            </a:extLst>
          </p:cNvPr>
          <p:cNvSpPr/>
          <p:nvPr/>
        </p:nvSpPr>
        <p:spPr>
          <a:xfrm>
            <a:off x="4975643" y="2485682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D2F6AA3-3090-414A-9F10-C982686534E5}"/>
              </a:ext>
            </a:extLst>
          </p:cNvPr>
          <p:cNvSpPr/>
          <p:nvPr/>
        </p:nvSpPr>
        <p:spPr>
          <a:xfrm>
            <a:off x="4975643" y="2996103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4181EBA-6FE2-EE48-B00F-067E561FCE8B}"/>
              </a:ext>
            </a:extLst>
          </p:cNvPr>
          <p:cNvSpPr/>
          <p:nvPr/>
        </p:nvSpPr>
        <p:spPr>
          <a:xfrm>
            <a:off x="4961122" y="3475074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EB26574-7B31-8E42-B1B3-10CD6E78E3DB}"/>
              </a:ext>
            </a:extLst>
          </p:cNvPr>
          <p:cNvSpPr/>
          <p:nvPr/>
        </p:nvSpPr>
        <p:spPr>
          <a:xfrm>
            <a:off x="4975643" y="4657562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50A04F55-8620-0C49-B8C8-EDC3AF9D44F2}"/>
              </a:ext>
            </a:extLst>
          </p:cNvPr>
          <p:cNvSpPr/>
          <p:nvPr/>
        </p:nvSpPr>
        <p:spPr>
          <a:xfrm rot="10800000">
            <a:off x="4932099" y="4024293"/>
            <a:ext cx="362857" cy="5453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18F93F-868E-7144-83C1-28C91AA4F089}"/>
              </a:ext>
            </a:extLst>
          </p:cNvPr>
          <p:cNvSpPr/>
          <p:nvPr/>
        </p:nvSpPr>
        <p:spPr>
          <a:xfrm>
            <a:off x="6632044" y="1940732"/>
            <a:ext cx="508000" cy="20521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0AFCEDB-1487-BB43-BCDE-3C6FBDF9CE88}"/>
              </a:ext>
            </a:extLst>
          </p:cNvPr>
          <p:cNvSpPr/>
          <p:nvPr/>
        </p:nvSpPr>
        <p:spPr>
          <a:xfrm>
            <a:off x="6748159" y="1987541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B66E858-254B-6749-BE1A-78A1DFB520E5}"/>
              </a:ext>
            </a:extLst>
          </p:cNvPr>
          <p:cNvSpPr/>
          <p:nvPr/>
        </p:nvSpPr>
        <p:spPr>
          <a:xfrm>
            <a:off x="6748159" y="2485682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7991472-24B2-1047-80B6-F562F4EC6444}"/>
              </a:ext>
            </a:extLst>
          </p:cNvPr>
          <p:cNvSpPr/>
          <p:nvPr/>
        </p:nvSpPr>
        <p:spPr>
          <a:xfrm>
            <a:off x="6748159" y="2996103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ECA37E7-8175-3C4A-97BE-3551C3DE0BB8}"/>
              </a:ext>
            </a:extLst>
          </p:cNvPr>
          <p:cNvSpPr/>
          <p:nvPr/>
        </p:nvSpPr>
        <p:spPr>
          <a:xfrm>
            <a:off x="6733638" y="3475074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21BE701-5A07-CE40-B941-00ECA528B931}"/>
              </a:ext>
            </a:extLst>
          </p:cNvPr>
          <p:cNvSpPr/>
          <p:nvPr/>
        </p:nvSpPr>
        <p:spPr>
          <a:xfrm>
            <a:off x="6748159" y="4657562"/>
            <a:ext cx="275770" cy="4789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B1E6855E-F389-CB48-8805-B85F5E0C8D71}"/>
              </a:ext>
            </a:extLst>
          </p:cNvPr>
          <p:cNvSpPr/>
          <p:nvPr/>
        </p:nvSpPr>
        <p:spPr>
          <a:xfrm rot="10800000">
            <a:off x="6704615" y="4024293"/>
            <a:ext cx="362857" cy="54533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D63FE556-E08C-6E45-B1CB-D25DB4D2D472}"/>
              </a:ext>
            </a:extLst>
          </p:cNvPr>
          <p:cNvSpPr/>
          <p:nvPr/>
        </p:nvSpPr>
        <p:spPr>
          <a:xfrm>
            <a:off x="5688178" y="2709442"/>
            <a:ext cx="590539" cy="51042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E3CB5B1-9B77-8548-9BDB-F7947BE0F5EB}"/>
              </a:ext>
            </a:extLst>
          </p:cNvPr>
          <p:cNvSpPr/>
          <p:nvPr/>
        </p:nvSpPr>
        <p:spPr>
          <a:xfrm>
            <a:off x="2670629" y="5432261"/>
            <a:ext cx="1495391" cy="595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Time: 0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939C387-3DBE-BF41-AF2C-19DA1764753F}"/>
              </a:ext>
            </a:extLst>
          </p:cNvPr>
          <p:cNvSpPr/>
          <p:nvPr/>
        </p:nvSpPr>
        <p:spPr>
          <a:xfrm>
            <a:off x="4489196" y="5432261"/>
            <a:ext cx="1495391" cy="595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Time: 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24D67-8468-3D49-A127-7F46BEE7BFB2}"/>
              </a:ext>
            </a:extLst>
          </p:cNvPr>
          <p:cNvSpPr/>
          <p:nvPr/>
        </p:nvSpPr>
        <p:spPr>
          <a:xfrm>
            <a:off x="6261712" y="5432261"/>
            <a:ext cx="1495391" cy="595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Time: 2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BD21890-133B-314C-9649-52BD3CF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43" y="747735"/>
            <a:ext cx="9603275" cy="625191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44961DD-0224-F843-9C30-447832D56EBA}"/>
              </a:ext>
            </a:extLst>
          </p:cNvPr>
          <p:cNvSpPr/>
          <p:nvPr/>
        </p:nvSpPr>
        <p:spPr>
          <a:xfrm>
            <a:off x="8650514" y="3151908"/>
            <a:ext cx="23978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IN" dirty="0"/>
              <a:t>An RNN contains a </a:t>
            </a:r>
          </a:p>
          <a:p>
            <a:pPr lvl="0">
              <a:defRPr/>
            </a:pPr>
            <a:r>
              <a:rPr lang="en-IN" dirty="0"/>
              <a:t>“recurrent” connection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DBBCFB20-8425-8A4C-8507-6D792640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4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CA24-07AB-AF48-A511-4C46D089B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 Variants: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9020-C278-8E47-9C41-04900196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receive sequence of inputs and sequence of outputs: </a:t>
            </a:r>
          </a:p>
          <a:p>
            <a:endParaRPr lang="en-US" dirty="0"/>
          </a:p>
        </p:txBody>
      </p:sp>
      <p:pic>
        <p:nvPicPr>
          <p:cNvPr id="27" name="Picture 2" descr="Image result for recurrent neural net encoder decoder">
            <a:extLst>
              <a:ext uri="{FF2B5EF4-FFF2-40B4-BE49-F238E27FC236}">
                <a16:creationId xmlns:a16="http://schemas.microsoft.com/office/drawing/2014/main" id="{E5395BDD-C085-1C43-A484-602EE7450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r="68245"/>
          <a:stretch/>
        </p:blipFill>
        <p:spPr bwMode="auto">
          <a:xfrm>
            <a:off x="2438400" y="2609850"/>
            <a:ext cx="1741714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70AF3DA-2066-664C-BFDC-3A79B95E272F}"/>
              </a:ext>
            </a:extLst>
          </p:cNvPr>
          <p:cNvGrpSpPr/>
          <p:nvPr/>
        </p:nvGrpSpPr>
        <p:grpSpPr>
          <a:xfrm>
            <a:off x="5299301" y="2609850"/>
            <a:ext cx="4081807" cy="3279775"/>
            <a:chOff x="5400901" y="3132364"/>
            <a:chExt cx="4081807" cy="32797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2E1AA75-DB6B-B346-9477-B8F347605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0901" y="3132364"/>
              <a:ext cx="4081807" cy="260077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B1D5B0-CA64-E444-B1B0-80C1817325B6}"/>
                </a:ext>
              </a:extLst>
            </p:cNvPr>
            <p:cNvSpPr txBox="1"/>
            <p:nvPr/>
          </p:nvSpPr>
          <p:spPr>
            <a:xfrm>
              <a:off x="6807200" y="6042807"/>
              <a:ext cx="233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Image Captioning </a:t>
              </a:r>
            </a:p>
          </p:txBody>
        </p:sp>
      </p:grp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235820E4-D0B2-F34F-96D4-01B66372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CA24-07AB-AF48-A511-4C46D089B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 Variants: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9020-C278-8E47-9C41-04900196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receive sequence of inputs and sequence of outputs: </a:t>
            </a:r>
          </a:p>
          <a:p>
            <a:endParaRPr lang="en-US" dirty="0"/>
          </a:p>
        </p:txBody>
      </p:sp>
      <p:pic>
        <p:nvPicPr>
          <p:cNvPr id="27" name="Picture 2" descr="Image result for recurrent neural net encoder decoder">
            <a:extLst>
              <a:ext uri="{FF2B5EF4-FFF2-40B4-BE49-F238E27FC236}">
                <a16:creationId xmlns:a16="http://schemas.microsoft.com/office/drawing/2014/main" id="{E5395BDD-C085-1C43-A484-602EE7450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5" r="49656"/>
          <a:stretch/>
        </p:blipFill>
        <p:spPr bwMode="auto">
          <a:xfrm>
            <a:off x="2423886" y="2566306"/>
            <a:ext cx="1741714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96BBC90-BDE7-AA47-AA1F-E1070D1DB1DA}"/>
              </a:ext>
            </a:extLst>
          </p:cNvPr>
          <p:cNvGrpSpPr/>
          <p:nvPr/>
        </p:nvGrpSpPr>
        <p:grpSpPr>
          <a:xfrm>
            <a:off x="4856278" y="3171431"/>
            <a:ext cx="5146901" cy="1983752"/>
            <a:chOff x="4972392" y="3737489"/>
            <a:chExt cx="5146901" cy="198375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B1D5B0-CA64-E444-B1B0-80C1817325B6}"/>
                </a:ext>
              </a:extLst>
            </p:cNvPr>
            <p:cNvSpPr txBox="1"/>
            <p:nvPr/>
          </p:nvSpPr>
          <p:spPr>
            <a:xfrm>
              <a:off x="6340839" y="5074910"/>
              <a:ext cx="2336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Document Classification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2DC10E-923B-5149-B9E6-BE9E9FE0E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2392" y="3737489"/>
              <a:ext cx="5146901" cy="1034762"/>
            </a:xfrm>
            <a:prstGeom prst="rect">
              <a:avLst/>
            </a:prstGeom>
          </p:spPr>
        </p:pic>
      </p:grp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307C29-DFA9-424A-851E-C8E4F38F7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46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CA24-07AB-AF48-A511-4C46D089B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 Variants: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9020-C278-8E47-9C41-04900196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receive sequence of inputs and sequence of outputs: </a:t>
            </a:r>
          </a:p>
          <a:p>
            <a:endParaRPr lang="en-US" dirty="0"/>
          </a:p>
        </p:txBody>
      </p:sp>
      <p:pic>
        <p:nvPicPr>
          <p:cNvPr id="27" name="Picture 2" descr="Image result for recurrent neural net encoder decoder">
            <a:extLst>
              <a:ext uri="{FF2B5EF4-FFF2-40B4-BE49-F238E27FC236}">
                <a16:creationId xmlns:a16="http://schemas.microsoft.com/office/drawing/2014/main" id="{E5395BDD-C085-1C43-A484-602EE7450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0" r="852"/>
          <a:stretch/>
        </p:blipFill>
        <p:spPr bwMode="auto">
          <a:xfrm>
            <a:off x="2517742" y="2662958"/>
            <a:ext cx="1531744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7684726-9724-744E-BCC0-ECA166F88D24}"/>
              </a:ext>
            </a:extLst>
          </p:cNvPr>
          <p:cNvGrpSpPr/>
          <p:nvPr/>
        </p:nvGrpSpPr>
        <p:grpSpPr>
          <a:xfrm>
            <a:off x="5197702" y="2704753"/>
            <a:ext cx="3479937" cy="2391146"/>
            <a:chOff x="5197702" y="3053096"/>
            <a:chExt cx="3479937" cy="239114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B1D5B0-CA64-E444-B1B0-80C1817325B6}"/>
                </a:ext>
              </a:extLst>
            </p:cNvPr>
            <p:cNvSpPr txBox="1"/>
            <p:nvPr/>
          </p:nvSpPr>
          <p:spPr>
            <a:xfrm>
              <a:off x="6340839" y="5074910"/>
              <a:ext cx="2336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Video Classification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0E6C54-B5B4-2645-8192-6ED1FCA83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274" b="26301"/>
            <a:stretch/>
          </p:blipFill>
          <p:spPr>
            <a:xfrm>
              <a:off x="5197702" y="3053096"/>
              <a:ext cx="2854430" cy="1610330"/>
            </a:xfrm>
            <a:prstGeom prst="rect">
              <a:avLst/>
            </a:prstGeom>
          </p:spPr>
        </p:pic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F2298DA-AEE9-8A4D-87A0-BDBCAD4F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4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0F72-19E8-D041-931F-4DA67C4C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484631"/>
            <a:ext cx="6340519" cy="1638469"/>
          </a:xfrm>
        </p:spPr>
        <p:txBody>
          <a:bodyPr>
            <a:normAutofit/>
          </a:bodyPr>
          <a:lstStyle/>
          <a:p>
            <a:r>
              <a:rPr lang="en-US" dirty="0"/>
              <a:t>Convolution Neural Networks 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4C6C-9B62-6045-9631-2F654D01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443140"/>
            <a:ext cx="6306309" cy="39302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Brain child of  Yann Lecun</a:t>
            </a:r>
          </a:p>
          <a:p>
            <a:r>
              <a:rPr lang="en-IN" dirty="0">
                <a:solidFill>
                  <a:schemeClr val="tx1"/>
                </a:solidFill>
              </a:rPr>
              <a:t>Most popular deep learning architecture</a:t>
            </a:r>
          </a:p>
          <a:p>
            <a:r>
              <a:rPr lang="en-IN" dirty="0">
                <a:solidFill>
                  <a:schemeClr val="tx1"/>
                </a:solidFill>
              </a:rPr>
              <a:t>CNN is now the go-to model on every image related problem.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Applications: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Face Recognition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Object recognition</a:t>
            </a:r>
          </a:p>
          <a:p>
            <a:pPr marL="457200" lvl="1" indent="0">
              <a:buNone/>
            </a:pPr>
            <a:r>
              <a:rPr lang="en-IN" dirty="0">
                <a:solidFill>
                  <a:srgbClr val="000000"/>
                </a:solidFill>
              </a:rPr>
              <a:t>etc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2" descr="https://storage.googleapis.com/deepmind-live-cms/images/AlphaGo.width-1100_RXU0l1o.jpg">
            <a:extLst>
              <a:ext uri="{FF2B5EF4-FFF2-40B4-BE49-F238E27FC236}">
                <a16:creationId xmlns:a16="http://schemas.microsoft.com/office/drawing/2014/main" id="{A8DDE41B-AAFC-6943-9931-C938F252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969" y="0"/>
            <a:ext cx="3298031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Image result for brain cancer detection deep learning">
            <a:extLst>
              <a:ext uri="{FF2B5EF4-FFF2-40B4-BE49-F238E27FC236}">
                <a16:creationId xmlns:a16="http://schemas.microsoft.com/office/drawing/2014/main" id="{D5149DBC-564C-FA49-93BE-10C56AA7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49" y="3487093"/>
            <a:ext cx="3284451" cy="144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Image result for self drive cars gifs">
            <a:extLst>
              <a:ext uri="{FF2B5EF4-FFF2-40B4-BE49-F238E27FC236}">
                <a16:creationId xmlns:a16="http://schemas.microsoft.com/office/drawing/2014/main" id="{F5FA0682-BABF-F34B-A4F4-9EFF8ACE06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923" y="4909927"/>
            <a:ext cx="3265077" cy="1900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>
            <a:extLst>
              <a:ext uri="{FF2B5EF4-FFF2-40B4-BE49-F238E27FC236}">
                <a16:creationId xmlns:a16="http://schemas.microsoft.com/office/drawing/2014/main" id="{7F6C0D30-7C72-DA47-8536-BCB3EA361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548" y="1409700"/>
            <a:ext cx="3284451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32B8F-8BF5-9249-9971-B5CCECC66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091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CA24-07AB-AF48-A511-4C46D089B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 Variants: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9020-C278-8E47-9C41-04900196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receive sequence of inputs and sequence of outputs: </a:t>
            </a:r>
          </a:p>
          <a:p>
            <a:endParaRPr lang="en-US" dirty="0"/>
          </a:p>
        </p:txBody>
      </p:sp>
      <p:pic>
        <p:nvPicPr>
          <p:cNvPr id="27" name="Picture 2" descr="Image result for recurrent neural net encoder decoder">
            <a:extLst>
              <a:ext uri="{FF2B5EF4-FFF2-40B4-BE49-F238E27FC236}">
                <a16:creationId xmlns:a16="http://schemas.microsoft.com/office/drawing/2014/main" id="{E5395BDD-C085-1C43-A484-602EE7450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7" r="19636"/>
          <a:stretch/>
        </p:blipFill>
        <p:spPr bwMode="auto">
          <a:xfrm>
            <a:off x="1767840" y="2735301"/>
            <a:ext cx="2261294" cy="313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89DB7-98AC-A340-8609-3ED792D7F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807" y="3833024"/>
            <a:ext cx="2580374" cy="2037137"/>
          </a:xfrm>
          <a:prstGeom prst="rect">
            <a:avLst/>
          </a:prstGeom>
        </p:spPr>
      </p:pic>
      <p:pic>
        <p:nvPicPr>
          <p:cNvPr id="10" name="Picture 2" descr="https://lh3.googleusercontent.com/-1LVAR_wZyEGFVnJlw_YYdyLbGxL-FtaCu92uZ8Q9uCmdwnWe3LE3aGIa2J3xIcqcF1lON1mme3HasZSiV6tyacL1Inr_FNOHgmmDcRbW98q9O7lxnrIm98vfK_0ogGH1c9nsaLf1EE">
            <a:extLst>
              <a:ext uri="{FF2B5EF4-FFF2-40B4-BE49-F238E27FC236}">
                <a16:creationId xmlns:a16="http://schemas.microsoft.com/office/drawing/2014/main" id="{23C6F906-EE88-5345-A7D8-9D663422D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771" y="2424640"/>
            <a:ext cx="5191083" cy="14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82CC064-CE15-484D-9775-85112673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98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4180-9427-2C4E-A3E5-4FD75742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4204-F61C-FC4E-9B49-500190432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They are trained using a variation of Backpropagation Through Time (BPTT)</a:t>
            </a:r>
          </a:p>
          <a:p>
            <a:pPr lvl="1"/>
            <a:r>
              <a:rPr lang="en-IN" dirty="0"/>
              <a:t>Problem of vanishing gradient </a:t>
            </a:r>
          </a:p>
          <a:p>
            <a:pPr lvl="1"/>
            <a:r>
              <a:rPr lang="en-IN" dirty="0"/>
              <a:t>The reason for this is that each time step is the equivalent of an entire layer in a feedforward network. </a:t>
            </a:r>
          </a:p>
          <a:p>
            <a:pPr lvl="1"/>
            <a:r>
              <a:rPr lang="en-IN" dirty="0"/>
              <a:t>So training an RNN for 100 time steps is like training a 100-layer feedforward net – this leads to exponentially small gradients and a decay of information through time.</a:t>
            </a:r>
          </a:p>
          <a:p>
            <a:pPr lvl="1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87DF15-052E-3045-95E1-A0AC680D346D}"/>
              </a:ext>
            </a:extLst>
          </p:cNvPr>
          <p:cNvSpPr/>
          <p:nvPr/>
        </p:nvSpPr>
        <p:spPr>
          <a:xfrm>
            <a:off x="2481943" y="4573306"/>
            <a:ext cx="3236685" cy="78377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Solution: GATING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DFA364-CCCF-4F4A-9FE8-1CF61C8A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7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2978-5168-CD4B-BFCA-66E2FEBDF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2A183-9A26-F243-9CE9-E78B3104A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Gating is a technique that helps the net decide when to forget the current input, and when to remember it for future time steps. </a:t>
            </a:r>
          </a:p>
          <a:p>
            <a:r>
              <a:rPr lang="en-IN" dirty="0"/>
              <a:t>The most popular gating types are : </a:t>
            </a:r>
          </a:p>
          <a:p>
            <a:r>
              <a:rPr lang="en-IN" dirty="0"/>
              <a:t> GRU and LSTM</a:t>
            </a:r>
          </a:p>
          <a:p>
            <a:pPr lvl="1"/>
            <a:r>
              <a:rPr lang="en-IN" dirty="0"/>
              <a:t>LSTMs are extremely popular in NLP today</a:t>
            </a:r>
          </a:p>
          <a:p>
            <a:r>
              <a:rPr lang="en-IN" dirty="0"/>
              <a:t>Besides gating, there are also a few other techniques like gradient clipping, steeper gates, and better optimizers.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99CF3-C396-5A4C-8321-0C0E8F41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05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1E18-CB89-3C41-9C49-D415DB93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238" y="319314"/>
            <a:ext cx="3384329" cy="155302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LSTM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AEA939-A09D-443F-BDA6-89AB54F1D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740825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5DA8555-AAAB-8241-A63A-238C18E48A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89" y="2428530"/>
            <a:ext cx="4301836" cy="263151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177C5D-CCAF-3D4E-BCC1-73D928E4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7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F6435B-C9F5-F14E-9E3B-3A6F42D0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59" y="635505"/>
            <a:ext cx="11323638" cy="863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RNN – Encoder Decoder Model</a:t>
            </a:r>
          </a:p>
        </p:txBody>
      </p:sp>
      <p:grpSp>
        <p:nvGrpSpPr>
          <p:cNvPr id="74757" name="Shape 388">
            <a:extLst>
              <a:ext uri="{FF2B5EF4-FFF2-40B4-BE49-F238E27FC236}">
                <a16:creationId xmlns:a16="http://schemas.microsoft.com/office/drawing/2014/main" id="{49A26B03-0ABC-834D-871C-6F4EA01507AA}"/>
              </a:ext>
            </a:extLst>
          </p:cNvPr>
          <p:cNvGrpSpPr>
            <a:grpSpLocks/>
          </p:cNvGrpSpPr>
          <p:nvPr/>
        </p:nvGrpSpPr>
        <p:grpSpPr bwMode="auto">
          <a:xfrm>
            <a:off x="403225" y="2344738"/>
            <a:ext cx="10618788" cy="2500312"/>
            <a:chOff x="93950" y="1653525"/>
            <a:chExt cx="8956150" cy="1789525"/>
          </a:xfrm>
        </p:grpSpPr>
        <p:sp>
          <p:nvSpPr>
            <p:cNvPr id="74758" name="Shape 389">
              <a:extLst>
                <a:ext uri="{FF2B5EF4-FFF2-40B4-BE49-F238E27FC236}">
                  <a16:creationId xmlns:a16="http://schemas.microsoft.com/office/drawing/2014/main" id="{2C67735F-88A3-5F4F-BC61-B955F05E0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7912" y="2154825"/>
              <a:ext cx="1480200" cy="7494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9525">
              <a:solidFill>
                <a:srgbClr val="FF9900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 algn="ctr"/>
              <a:r>
                <a:rPr lang="en-GB" altLang="en-US" sz="2400" dirty="0"/>
                <a:t>Encoder</a:t>
              </a:r>
            </a:p>
          </p:txBody>
        </p:sp>
        <p:sp>
          <p:nvSpPr>
            <p:cNvPr id="74759" name="Shape 390">
              <a:extLst>
                <a:ext uri="{FF2B5EF4-FFF2-40B4-BE49-F238E27FC236}">
                  <a16:creationId xmlns:a16="http://schemas.microsoft.com/office/drawing/2014/main" id="{492ECBC0-0EF8-B843-A3C0-7DD9161EB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5887" y="2159575"/>
              <a:ext cx="1480200" cy="749400"/>
            </a:xfrm>
            <a:prstGeom prst="roundRect">
              <a:avLst>
                <a:gd name="adj" fmla="val 16667"/>
              </a:avLst>
            </a:prstGeom>
            <a:solidFill>
              <a:srgbClr val="4A86E8"/>
            </a:solidFill>
            <a:ln w="9525">
              <a:solidFill>
                <a:srgbClr val="4A86E8"/>
              </a:solidFill>
              <a:round/>
              <a:headEnd/>
              <a:tailEnd/>
            </a:ln>
          </p:spPr>
          <p:txBody>
            <a:bodyPr lIns="91425" tIns="91425" rIns="91425" bIns="91425" anchor="ctr"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 algn="ctr"/>
              <a:r>
                <a:rPr lang="en-GB" altLang="en-US" sz="2400" dirty="0"/>
                <a:t>Decoder</a:t>
              </a:r>
            </a:p>
          </p:txBody>
        </p:sp>
        <p:cxnSp>
          <p:nvCxnSpPr>
            <p:cNvPr id="74760" name="Shape 391">
              <a:extLst>
                <a:ext uri="{FF2B5EF4-FFF2-40B4-BE49-F238E27FC236}">
                  <a16:creationId xmlns:a16="http://schemas.microsoft.com/office/drawing/2014/main" id="{1025DE09-8922-C74C-98D5-ADB3E98330F5}"/>
                </a:ext>
              </a:extLst>
            </p:cNvPr>
            <p:cNvCxnSpPr>
              <a:cxnSpLocks noChangeShapeType="1"/>
              <a:stCxn id="74758" idx="3"/>
              <a:endCxn id="74759" idx="1"/>
            </p:cNvCxnSpPr>
            <p:nvPr/>
          </p:nvCxnSpPr>
          <p:spPr bwMode="auto">
            <a:xfrm>
              <a:off x="4238112" y="2529525"/>
              <a:ext cx="667800" cy="480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761" name="Shape 392">
              <a:extLst>
                <a:ext uri="{FF2B5EF4-FFF2-40B4-BE49-F238E27FC236}">
                  <a16:creationId xmlns:a16="http://schemas.microsoft.com/office/drawing/2014/main" id="{1F1F276C-E44F-074E-830E-C7F132A0FB49}"/>
                </a:ext>
              </a:extLst>
            </p:cNvPr>
            <p:cNvCxnSpPr>
              <a:cxnSpLocks noChangeShapeType="1"/>
              <a:endCxn id="74758" idx="1"/>
            </p:cNvCxnSpPr>
            <p:nvPr/>
          </p:nvCxnSpPr>
          <p:spPr bwMode="auto">
            <a:xfrm rot="10800000" flipH="1">
              <a:off x="2276712" y="2529525"/>
              <a:ext cx="481200" cy="930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762" name="Shape 393">
              <a:extLst>
                <a:ext uri="{FF2B5EF4-FFF2-40B4-BE49-F238E27FC236}">
                  <a16:creationId xmlns:a16="http://schemas.microsoft.com/office/drawing/2014/main" id="{FEF9C308-F424-814C-A911-70BB21CD0A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 flipH="1">
              <a:off x="6386087" y="2567100"/>
              <a:ext cx="481200" cy="930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763" name="Shape 394">
              <a:extLst>
                <a:ext uri="{FF2B5EF4-FFF2-40B4-BE49-F238E27FC236}">
                  <a16:creationId xmlns:a16="http://schemas.microsoft.com/office/drawing/2014/main" id="{62EC10B4-A03A-EF46-A2CE-FECA190E451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76725" y="1653525"/>
              <a:ext cx="0" cy="175200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764" name="Shape 395">
              <a:extLst>
                <a:ext uri="{FF2B5EF4-FFF2-40B4-BE49-F238E27FC236}">
                  <a16:creationId xmlns:a16="http://schemas.microsoft.com/office/drawing/2014/main" id="{CF8C828D-12C5-1846-9035-0A11D88621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67300" y="1653525"/>
              <a:ext cx="0" cy="1752000"/>
            </a:xfrm>
            <a:prstGeom prst="straightConnector1">
              <a:avLst/>
            </a:prstGeom>
            <a:noFill/>
            <a:ln w="9525">
              <a:solidFill>
                <a:schemeClr val="tx2"/>
              </a:solidFill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4765" name="Shape 396">
              <a:extLst>
                <a:ext uri="{FF2B5EF4-FFF2-40B4-BE49-F238E27FC236}">
                  <a16:creationId xmlns:a16="http://schemas.microsoft.com/office/drawing/2014/main" id="{7C3EBE7D-E7A6-344B-A2BC-74C751EF4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950" y="1812850"/>
              <a:ext cx="2182800" cy="16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 algn="r">
                <a:lnSpc>
                  <a:spcPct val="115000"/>
                </a:lnSpc>
              </a:pPr>
              <a:r>
                <a:rPr lang="en-GB" altLang="en-US" dirty="0"/>
                <a:t>Language A</a:t>
              </a:r>
            </a:p>
            <a:p>
              <a:pPr algn="r">
                <a:lnSpc>
                  <a:spcPct val="115000"/>
                </a:lnSpc>
              </a:pPr>
              <a:r>
                <a:rPr lang="en-GB" altLang="en-US" dirty="0"/>
                <a:t>Question</a:t>
              </a:r>
            </a:p>
            <a:p>
              <a:pPr algn="r">
                <a:lnSpc>
                  <a:spcPct val="115000"/>
                </a:lnSpc>
              </a:pPr>
              <a:r>
                <a:rPr lang="en-GB" altLang="en-US" dirty="0"/>
                <a:t>Sentence</a:t>
              </a:r>
            </a:p>
            <a:p>
              <a:pPr algn="r">
                <a:lnSpc>
                  <a:spcPct val="115000"/>
                </a:lnSpc>
              </a:pPr>
              <a:r>
                <a:rPr lang="en-GB" altLang="en-US" dirty="0"/>
                <a:t>Compound word</a:t>
              </a:r>
            </a:p>
            <a:p>
              <a:pPr algn="r">
                <a:lnSpc>
                  <a:spcPct val="115000"/>
                </a:lnSpc>
              </a:pPr>
              <a:r>
                <a:rPr lang="en-GB" altLang="en-US" dirty="0"/>
                <a:t>Paragraph</a:t>
              </a:r>
            </a:p>
            <a:p>
              <a:pPr algn="r">
                <a:lnSpc>
                  <a:spcPct val="115000"/>
                </a:lnSpc>
              </a:pPr>
              <a:r>
                <a:rPr lang="en-GB" altLang="en-US" dirty="0"/>
                <a:t>...</a:t>
              </a:r>
            </a:p>
          </p:txBody>
        </p:sp>
        <p:sp>
          <p:nvSpPr>
            <p:cNvPr id="74766" name="Shape 397">
              <a:extLst>
                <a:ext uri="{FF2B5EF4-FFF2-40B4-BE49-F238E27FC236}">
                  <a16:creationId xmlns:a16="http://schemas.microsoft.com/office/drawing/2014/main" id="{B2E60980-56FC-9D42-89ED-F0ACF28939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7300" y="1756650"/>
              <a:ext cx="2182800" cy="16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/>
            <a:lstStyle>
              <a:lvl1pPr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eorgia" panose="02040502050405020303" pitchFamily="18" charset="0"/>
                </a:defRPr>
              </a:lvl9pPr>
            </a:lstStyle>
            <a:p>
              <a:pPr>
                <a:lnSpc>
                  <a:spcPct val="115000"/>
                </a:lnSpc>
              </a:pPr>
              <a:r>
                <a:rPr lang="en-GB" altLang="en-US" dirty="0"/>
                <a:t>Language B</a:t>
              </a:r>
            </a:p>
            <a:p>
              <a:pPr>
                <a:lnSpc>
                  <a:spcPct val="115000"/>
                </a:lnSpc>
              </a:pPr>
              <a:r>
                <a:rPr lang="en-GB" altLang="en-US" dirty="0"/>
                <a:t>Answer</a:t>
              </a:r>
            </a:p>
            <a:p>
              <a:pPr>
                <a:lnSpc>
                  <a:spcPct val="115000"/>
                </a:lnSpc>
              </a:pPr>
              <a:r>
                <a:rPr lang="en-GB" altLang="en-US" dirty="0"/>
                <a:t>Paraphrase</a:t>
              </a:r>
            </a:p>
            <a:p>
              <a:pPr>
                <a:lnSpc>
                  <a:spcPct val="115000"/>
                </a:lnSpc>
              </a:pPr>
              <a:r>
                <a:rPr lang="en-GB" altLang="en-US" dirty="0"/>
                <a:t>Constituent words</a:t>
              </a:r>
            </a:p>
            <a:p>
              <a:pPr>
                <a:lnSpc>
                  <a:spcPct val="115000"/>
                </a:lnSpc>
              </a:pPr>
              <a:r>
                <a:rPr lang="en-GB" altLang="en-US" dirty="0"/>
                <a:t>Summary</a:t>
              </a:r>
            </a:p>
            <a:p>
              <a:pPr>
                <a:lnSpc>
                  <a:spcPct val="115000"/>
                </a:lnSpc>
              </a:pPr>
              <a:r>
                <a:rPr lang="en-GB" altLang="en-US" dirty="0"/>
                <a:t>...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DFE5C51-0D15-C04D-AB8E-D60FDF66751A}"/>
              </a:ext>
            </a:extLst>
          </p:cNvPr>
          <p:cNvSpPr/>
          <p:nvPr/>
        </p:nvSpPr>
        <p:spPr>
          <a:xfrm>
            <a:off x="3765170" y="5307688"/>
            <a:ext cx="3103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i="0" dirty="0">
                <a:effectLst/>
                <a:latin typeface="medium-content-sans-serif-font"/>
              </a:rPr>
              <a:t>Sequence-to-Sequence models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E5E3C42-945A-D340-9978-C2AC4EBB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44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502A3-A628-654B-BCE6-FCC7FBA1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26" y="1849702"/>
            <a:ext cx="4821551" cy="239945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12648380-9E5D-7940-BEEA-6519444BF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sz="3000" dirty="0"/>
              <a:t>ENCODER DECODER MODEL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501CB49-1EF6-3841-A9B0-460F2821F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Encoder</a:t>
            </a:r>
          </a:p>
          <a:p>
            <a:pPr marL="742950" lvl="1" indent="-285750" defTabSz="457200">
              <a:lnSpc>
                <a:spcPct val="100000"/>
              </a:lnSpc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Century Gothic" panose="020B0502020202020204"/>
              </a:rPr>
              <a:t>Input: A variable-length sequence </a:t>
            </a:r>
          </a:p>
          <a:p>
            <a:pPr marL="742950" lvl="1" indent="-285750" defTabSz="457200">
              <a:lnSpc>
                <a:spcPct val="100000"/>
              </a:lnSpc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Century Gothic" panose="020B0502020202020204"/>
              </a:rPr>
              <a:t>Output: A fixed-length vector representation </a:t>
            </a:r>
            <a:endParaRPr lang="en-US" b="1" dirty="0">
              <a:latin typeface="Century Gothic" panose="020B0502020202020204"/>
            </a:endParaRPr>
          </a:p>
          <a:p>
            <a:r>
              <a:rPr lang="en-US" dirty="0">
                <a:solidFill>
                  <a:schemeClr val="accent1"/>
                </a:solidFill>
              </a:rPr>
              <a:t>Decoder</a:t>
            </a:r>
          </a:p>
          <a:p>
            <a:pPr marL="742950" lvl="1" indent="-285750" defTabSz="457200">
              <a:lnSpc>
                <a:spcPct val="100000"/>
              </a:lnSpc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Century Gothic" panose="020B0502020202020204"/>
              </a:rPr>
              <a:t>Input: A given fixed-length vector representation</a:t>
            </a:r>
          </a:p>
          <a:p>
            <a:pPr marL="742950" lvl="1" indent="-285750" defTabSz="457200">
              <a:lnSpc>
                <a:spcPct val="100000"/>
              </a:lnSpc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Century Gothic" panose="020B0502020202020204"/>
              </a:rPr>
              <a:t>Output: A variable-length sequence </a:t>
            </a:r>
            <a:endParaRPr lang="en-US" b="1" dirty="0">
              <a:latin typeface="Century Gothic" panose="020B0502020202020204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66882A3-4EA8-AF4C-81E1-21E9A3CA4D92}"/>
              </a:ext>
            </a:extLst>
          </p:cNvPr>
          <p:cNvSpPr txBox="1">
            <a:spLocks/>
          </p:cNvSpPr>
          <p:nvPr/>
        </p:nvSpPr>
        <p:spPr>
          <a:xfrm>
            <a:off x="8339328" y="457200"/>
            <a:ext cx="3090672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sz="1900" dirty="0">
              <a:solidFill>
                <a:schemeClr val="accent1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27694CF-D3B1-BC4B-B798-1AF52335B5F4}"/>
              </a:ext>
            </a:extLst>
          </p:cNvPr>
          <p:cNvSpPr txBox="1">
            <a:spLocks/>
          </p:cNvSpPr>
          <p:nvPr/>
        </p:nvSpPr>
        <p:spPr>
          <a:xfrm>
            <a:off x="8339328" y="1655065"/>
            <a:ext cx="3751072" cy="1480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IN" sz="1600" dirty="0">
              <a:solidFill>
                <a:schemeClr val="bg1"/>
              </a:solidFill>
              <a:latin typeface="robot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DFDEA1A-F165-274C-8BAB-561ACAE2B889}"/>
              </a:ext>
            </a:extLst>
          </p:cNvPr>
          <p:cNvSpPr txBox="1">
            <a:spLocks/>
          </p:cNvSpPr>
          <p:nvPr/>
        </p:nvSpPr>
        <p:spPr>
          <a:xfrm>
            <a:off x="8339328" y="2841172"/>
            <a:ext cx="3090672" cy="1197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900" dirty="0">
              <a:solidFill>
                <a:schemeClr val="accent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7ED396E-A343-AB4D-8AE6-C74B31E2B4DE}"/>
              </a:ext>
            </a:extLst>
          </p:cNvPr>
          <p:cNvSpPr txBox="1">
            <a:spLocks/>
          </p:cNvSpPr>
          <p:nvPr/>
        </p:nvSpPr>
        <p:spPr>
          <a:xfrm>
            <a:off x="8339328" y="4039037"/>
            <a:ext cx="3090672" cy="1480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defTabSz="457200">
              <a:lnSpc>
                <a:spcPct val="100000"/>
              </a:lnSpc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</a:pPr>
            <a:endParaRPr lang="en-US" b="1" dirty="0">
              <a:solidFill>
                <a:schemeClr val="tx1"/>
              </a:solidFill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A781926-46A5-2A40-943E-44F33531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9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4F38B7-ABCE-AA44-98C5-B1401D998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53988"/>
            <a:ext cx="11323638" cy="863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Encoder Decoder Model - Example</a:t>
            </a:r>
          </a:p>
        </p:txBody>
      </p:sp>
      <p:pic>
        <p:nvPicPr>
          <p:cNvPr id="75781" name="Picture 2" descr="Image result for rnn language translation example">
            <a:extLst>
              <a:ext uri="{FF2B5EF4-FFF2-40B4-BE49-F238E27FC236}">
                <a16:creationId xmlns:a16="http://schemas.microsoft.com/office/drawing/2014/main" id="{5AFC31B6-F085-DA48-B76B-5564B090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53" y="1384073"/>
            <a:ext cx="942975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C35E0D-7158-F343-87D6-761F5B748F25}"/>
              </a:ext>
            </a:extLst>
          </p:cNvPr>
          <p:cNvSpPr/>
          <p:nvPr/>
        </p:nvSpPr>
        <p:spPr>
          <a:xfrm>
            <a:off x="5529944" y="2452914"/>
            <a:ext cx="1524000" cy="2278743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91877-773A-7B4D-B345-2B7E8ECD3D41}"/>
              </a:ext>
            </a:extLst>
          </p:cNvPr>
          <p:cNvSpPr txBox="1"/>
          <p:nvPr/>
        </p:nvSpPr>
        <p:spPr>
          <a:xfrm>
            <a:off x="7275286" y="4408491"/>
            <a:ext cx="175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entire phrase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92D5BC-1FB7-9245-B118-5A7074C6DFDC}"/>
              </a:ext>
            </a:extLst>
          </p:cNvPr>
          <p:cNvCxnSpPr>
            <a:cxnSpLocks/>
          </p:cNvCxnSpPr>
          <p:nvPr/>
        </p:nvCxnSpPr>
        <p:spPr>
          <a:xfrm>
            <a:off x="7053944" y="3947886"/>
            <a:ext cx="221342" cy="3453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C640224-CC72-634D-BED9-749723ADC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79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28BB-9531-F94B-8929-781EA70E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C884C-DF44-1941-834A-DF93245F8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Analogy:</a:t>
            </a:r>
          </a:p>
          <a:p>
            <a:endParaRPr lang="en-IN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BDC14-706C-AE46-9593-FEC7E98C4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515" y="2948214"/>
            <a:ext cx="6502400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D01AC-422A-C64E-AEE7-E9D885B65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915" y="2909456"/>
            <a:ext cx="6502400" cy="1612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EE700F-F6FE-754F-A82C-685840DDAB76}"/>
              </a:ext>
            </a:extLst>
          </p:cNvPr>
          <p:cNvSpPr/>
          <p:nvPr/>
        </p:nvSpPr>
        <p:spPr>
          <a:xfrm>
            <a:off x="4112123" y="52177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latin typeface="Lora"/>
              </a:rPr>
              <a:t>S</a:t>
            </a:r>
            <a:r>
              <a:rPr lang="en-IN" b="0" i="0" dirty="0">
                <a:effectLst/>
                <a:latin typeface="Lora"/>
              </a:rPr>
              <a:t>hop owner has to be able to distinguish between the fake and authentic wines.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96D819-EEE8-A147-A645-AA69AC4CEDF5}"/>
              </a:ext>
            </a:extLst>
          </p:cNvPr>
          <p:cNvGrpSpPr/>
          <p:nvPr/>
        </p:nvGrpSpPr>
        <p:grpSpPr>
          <a:xfrm>
            <a:off x="1857829" y="4644502"/>
            <a:ext cx="1920466" cy="1913124"/>
            <a:chOff x="1857829" y="4644502"/>
            <a:chExt cx="1920466" cy="19131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70CFDE-C3F6-8049-8CD3-FCC550C68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491" r="22545"/>
            <a:stretch/>
          </p:blipFill>
          <p:spPr>
            <a:xfrm>
              <a:off x="1857829" y="4944726"/>
              <a:ext cx="1103086" cy="1612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96B8AF-7624-E24D-A5F7-0732B32A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7382" y="4644502"/>
              <a:ext cx="970913" cy="970913"/>
            </a:xfrm>
            <a:prstGeom prst="rect">
              <a:avLst/>
            </a:prstGeom>
          </p:spPr>
        </p:pic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6F73EA8-29A4-C44D-9D1C-53E5BA14A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28BB-9531-F94B-8929-781EA70EF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Generative Adversarial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C884C-DF44-1941-834A-DF93245F8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dirty="0">
                <a:latin typeface="Lora"/>
              </a:rPr>
              <a:t>The goal of the forger is to create wines that are indistinguishable from the authentic ones, and the goal of the shop owner is to accurately tell if a wine is real or not.</a:t>
            </a:r>
            <a:endParaRPr lang="en-US" dirty="0"/>
          </a:p>
          <a:p>
            <a:pPr marL="457200" lvl="1" indent="0">
              <a:buNone/>
            </a:pPr>
            <a:endParaRPr lang="en-IN" b="1" dirty="0"/>
          </a:p>
          <a:p>
            <a:endParaRPr lang="en-IN" b="1" dirty="0"/>
          </a:p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9F0405A-1828-2841-9E1D-0CBA0CCC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602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4905-76A4-0A4D-9B2E-1522B188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Generative Adversarial Networks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A5A60-5049-F746-931B-3005B9256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97" y="2031745"/>
            <a:ext cx="10040437" cy="389893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D168AC-F9F7-2449-BB86-FD2AE889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4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8C4394-BE4E-4302-AF74-4781C6C6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29C93CD-877B-4A89-AC8A-768E0D893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45BB70-1EF0-4722-B492-785F65F6D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77C617-75CE-4DC4-B39D-C5E92D04A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2924" y="3526496"/>
            <a:ext cx="55361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FB8341-96F9-4495-AD0E-FDE80860E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19478" y="477854"/>
            <a:ext cx="3928567" cy="2496254"/>
            <a:chOff x="7807230" y="2012810"/>
            <a:chExt cx="3251252" cy="345986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0112B6-31EE-457E-9CCD-63BAB8C3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768071D-C0BF-4DB7-8417-6522DBEE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208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E71AA669-898A-C149-AF8C-3DB4FA8BD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13521" r="53798" b="7410"/>
          <a:stretch/>
        </p:blipFill>
        <p:spPr bwMode="auto">
          <a:xfrm>
            <a:off x="7660209" y="576833"/>
            <a:ext cx="3877926" cy="229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" name="Group 41">
            <a:extLst>
              <a:ext uri="{FF2B5EF4-FFF2-40B4-BE49-F238E27FC236}">
                <a16:creationId xmlns:a16="http://schemas.microsoft.com/office/drawing/2014/main" id="{E566F495-168A-430E-BFAF-A028E6CCF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09569" y="3139262"/>
            <a:ext cx="3928567" cy="2478034"/>
            <a:chOff x="7807230" y="2012810"/>
            <a:chExt cx="3251252" cy="345986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71CBE4-6E0B-46D7-B56D-CB7923E5A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D03A49-B9C5-4383-8A19-2F871D044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71626A3-AB5E-D144-A5EB-DFD93FC0D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87" r="11439" b="-7"/>
          <a:stretch/>
        </p:blipFill>
        <p:spPr>
          <a:xfrm>
            <a:off x="7778919" y="3303854"/>
            <a:ext cx="3591559" cy="2143755"/>
          </a:xfrm>
          <a:prstGeom prst="rect">
            <a:avLst/>
          </a:prstGeom>
        </p:spPr>
      </p:pic>
      <p:pic>
        <p:nvPicPr>
          <p:cNvPr id="58" name="Picture 45">
            <a:extLst>
              <a:ext uri="{FF2B5EF4-FFF2-40B4-BE49-F238E27FC236}">
                <a16:creationId xmlns:a16="http://schemas.microsoft.com/office/drawing/2014/main" id="{E97AC793-493B-4EEE-9750-EC3D76274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47">
            <a:extLst>
              <a:ext uri="{FF2B5EF4-FFF2-40B4-BE49-F238E27FC236}">
                <a16:creationId xmlns:a16="http://schemas.microsoft.com/office/drawing/2014/main" id="{921D84F5-DA97-471F-9A8A-FB3F7694E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EFC5E3-7F23-5F4D-BFCD-C84CBB91EBF7}"/>
              </a:ext>
            </a:extLst>
          </p:cNvPr>
          <p:cNvSpPr txBox="1">
            <a:spLocks/>
          </p:cNvSpPr>
          <p:nvPr/>
        </p:nvSpPr>
        <p:spPr>
          <a:xfrm>
            <a:off x="358775" y="1412875"/>
            <a:ext cx="8407400" cy="492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8D0D58C-4944-E34A-B399-C08F1BDB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467" y="802298"/>
            <a:ext cx="5541503" cy="254143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200" spc="800" dirty="0"/>
              <a:t>CNN</a:t>
            </a:r>
            <a:br>
              <a:rPr lang="en-US" sz="4200" spc="800" dirty="0"/>
            </a:br>
            <a:r>
              <a:rPr lang="en-US" sz="4200" spc="800" dirty="0"/>
              <a:t>Success Story</a:t>
            </a:r>
            <a:br>
              <a:rPr lang="en-US" sz="4200" spc="800" dirty="0"/>
            </a:br>
            <a:r>
              <a:rPr lang="en-US" sz="4200" spc="800" dirty="0"/>
              <a:t>machine beats human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0073359-9D4E-0F40-BE82-34171D4DFC2A}"/>
              </a:ext>
            </a:extLst>
          </p:cNvPr>
          <p:cNvSpPr/>
          <p:nvPr/>
        </p:nvSpPr>
        <p:spPr>
          <a:xfrm>
            <a:off x="1442924" y="3901604"/>
            <a:ext cx="3920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Image-net data base:  </a:t>
            </a:r>
          </a:p>
          <a:p>
            <a:r>
              <a:rPr lang="en-US" dirty="0"/>
              <a:t>14 million labeled images, </a:t>
            </a:r>
          </a:p>
          <a:p>
            <a:r>
              <a:rPr lang="en-US" dirty="0"/>
              <a:t>20K categories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860AB365-1B35-084D-9AE2-2BC2B4B23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73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1045-348F-3742-B00F-BE0D6B84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Generative Adversarial Networks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9C173F-39B9-0041-BE9C-A999566D4210}"/>
              </a:ext>
            </a:extLst>
          </p:cNvPr>
          <p:cNvSpPr/>
          <p:nvPr/>
        </p:nvSpPr>
        <p:spPr>
          <a:xfrm>
            <a:off x="1251677" y="2389000"/>
            <a:ext cx="99968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Lora"/>
              </a:rPr>
              <a:t>Generative Network: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Lora"/>
              </a:rPr>
              <a:t>Producing images that are closer to real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dirty="0">
                <a:effectLst/>
                <a:latin typeface="Lora"/>
              </a:rPr>
              <a:t>Discriminative Network: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latin typeface="Lora"/>
              </a:rPr>
              <a:t>Determine difference between real and fake images.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330EF-1CA7-F747-8A20-06F046F53F90}"/>
              </a:ext>
            </a:extLst>
          </p:cNvPr>
          <p:cNvSpPr/>
          <p:nvPr/>
        </p:nvSpPr>
        <p:spPr>
          <a:xfrm>
            <a:off x="1382305" y="4103812"/>
            <a:ext cx="10461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Lora"/>
              </a:rPr>
              <a:t>Aim:  Generative network that can produce images which are indistinguishable from the real ones.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6DDEE5-C531-A440-AD55-D70FA4409D86}"/>
              </a:ext>
            </a:extLst>
          </p:cNvPr>
          <p:cNvSpPr/>
          <p:nvPr/>
        </p:nvSpPr>
        <p:spPr>
          <a:xfrm>
            <a:off x="1817734" y="4826675"/>
            <a:ext cx="580338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Use cases: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Generating realistic artwork samples (video/image/audio)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Image to 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Image super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Image Inpainting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Text to Image</a:t>
            </a:r>
          </a:p>
          <a:p>
            <a:pPr algn="ctr"/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215D9AE-F22D-8942-B7B3-14179259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816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DF008-66A6-8F4E-8B69-E9021872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CNN Components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1FC38D-2E34-4B5E-AB4A-B03DA5D39F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7584452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CB8B4E-1226-5C4A-B8B1-7A344C7E0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1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EA2C-48F4-864E-B8B3-EBEB2409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CCE73-003A-A84C-8774-3AD7A512C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973" y="1366517"/>
            <a:ext cx="1524000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E0D88-CBB3-4D47-B94E-FD15CD4764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64" y="2676204"/>
            <a:ext cx="4749235" cy="3687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32B521-3CB2-F14C-87AC-9F53D431BC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31486" t="27234" r="31424" b="27141"/>
          <a:stretch/>
        </p:blipFill>
        <p:spPr>
          <a:xfrm>
            <a:off x="3227895" y="2676203"/>
            <a:ext cx="4887404" cy="3687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DF8ECE-6D48-B04F-8E49-5492EC12767B}"/>
              </a:ext>
            </a:extLst>
          </p:cNvPr>
          <p:cNvSpPr txBox="1"/>
          <p:nvPr/>
        </p:nvSpPr>
        <p:spPr>
          <a:xfrm>
            <a:off x="2104570" y="1366517"/>
            <a:ext cx="349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building block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A1BCE57-A425-8648-B2FA-F95410D3A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0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BEA2C-48F4-864E-B8B3-EBEB2409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CCE73-003A-A84C-8774-3AD7A512C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973" y="1366517"/>
            <a:ext cx="1524000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E0D88-CBB3-4D47-B94E-FD15CD4764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2515576"/>
            <a:ext cx="7155543" cy="686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3E99BA-D557-9F42-894C-ED675B7274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419" t="7046" r="11299" b="8028"/>
          <a:stretch/>
        </p:blipFill>
        <p:spPr>
          <a:xfrm>
            <a:off x="2394857" y="3192478"/>
            <a:ext cx="7155543" cy="3121236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A4E07A7-4E45-4641-B5B8-7D98737F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C764-F890-D841-B0E0-D2EBE5BFD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Convoluted Image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3CC51F-43C0-AB4F-B940-D90220FC03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743" y="1894941"/>
            <a:ext cx="7155544" cy="398465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830158-5A5A-1A4F-93BA-8F5D688A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1A4E-D713-1444-92AF-4F020E7C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BB05B-3967-554E-B720-17B5D4A42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CNN: Neuron is only connected to the input neurons it shines upon </a:t>
            </a:r>
          </a:p>
          <a:p>
            <a:r>
              <a:rPr lang="en-US" dirty="0"/>
              <a:t>MLP: Every neuron in a layer is connected to neuron in the adjacent  layer. </a:t>
            </a:r>
          </a:p>
          <a:p>
            <a:r>
              <a:rPr lang="en-US" dirty="0"/>
              <a:t>Neuron in a given a filter, share same weight and bias, hence they look for same pattern in different section of the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188AC-6B25-1F42-9DA1-ADEA01A3B9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419" t="7046" r="11299" b="8028"/>
          <a:stretch/>
        </p:blipFill>
        <p:spPr>
          <a:xfrm>
            <a:off x="4426856" y="3989666"/>
            <a:ext cx="7003143" cy="28018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1224D-4009-B142-8936-74B3D3C6A7D4}"/>
              </a:ext>
            </a:extLst>
          </p:cNvPr>
          <p:cNvSpPr/>
          <p:nvPr/>
        </p:nvSpPr>
        <p:spPr>
          <a:xfrm>
            <a:off x="5127169" y="5123246"/>
            <a:ext cx="6070601" cy="44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BC6646-4E7D-E849-9D69-704F58CB20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702" t="1734" b="2805"/>
          <a:stretch/>
        </p:blipFill>
        <p:spPr>
          <a:xfrm>
            <a:off x="1553374" y="4047140"/>
            <a:ext cx="1682217" cy="2686905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76BB64C-0974-AD43-95A4-CDF64E1B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9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1A4E-D713-1444-92AF-4F020E7C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BB05B-3967-554E-B720-17B5D4A42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7" y="1365556"/>
            <a:ext cx="10178322" cy="359359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MLP:</a:t>
            </a:r>
          </a:p>
          <a:p>
            <a:pPr lvl="1"/>
            <a:r>
              <a:rPr lang="en-US" dirty="0"/>
              <a:t>Every neuron in a layer is connected to neuron in the adjacent  layer. </a:t>
            </a:r>
          </a:p>
          <a:p>
            <a:r>
              <a:rPr lang="en-US" dirty="0"/>
              <a:t>CNN: </a:t>
            </a:r>
          </a:p>
          <a:p>
            <a:pPr lvl="1"/>
            <a:r>
              <a:rPr lang="en-US" dirty="0"/>
              <a:t>Neuron is only connected to the input neurons it shines upon</a:t>
            </a:r>
          </a:p>
          <a:p>
            <a:pPr lvl="1"/>
            <a:r>
              <a:rPr lang="en-US" dirty="0"/>
              <a:t>Neuron in a given a filter, share same weight and bias, they look for same pattern in different section of the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188AC-6B25-1F42-9DA1-ADEA01A3B9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419" t="7046" r="11299" b="8028"/>
          <a:stretch/>
        </p:blipFill>
        <p:spPr>
          <a:xfrm>
            <a:off x="4194627" y="3932191"/>
            <a:ext cx="7003143" cy="28018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91224D-4009-B142-8936-74B3D3C6A7D4}"/>
              </a:ext>
            </a:extLst>
          </p:cNvPr>
          <p:cNvSpPr/>
          <p:nvPr/>
        </p:nvSpPr>
        <p:spPr>
          <a:xfrm>
            <a:off x="5127169" y="5123246"/>
            <a:ext cx="6070601" cy="44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BC6646-4E7D-E849-9D69-704F58CB20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702" t="1734" b="2805"/>
          <a:stretch/>
        </p:blipFill>
        <p:spPr>
          <a:xfrm>
            <a:off x="1742060" y="4047140"/>
            <a:ext cx="1682217" cy="268690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22082-873B-A643-8EC9-86C9D482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99239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{7B98F4BF-4763-CA4D-88D7-B8D66A9465BC}tf10001119</Template>
  <TotalTime>719</TotalTime>
  <Words>799</Words>
  <Application>Microsoft Macintosh PowerPoint</Application>
  <PresentationFormat>Widescreen</PresentationFormat>
  <Paragraphs>191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Century Gothic</vt:lpstr>
      <vt:lpstr>Georgia</vt:lpstr>
      <vt:lpstr>Gill Sans MT</vt:lpstr>
      <vt:lpstr>Lora</vt:lpstr>
      <vt:lpstr>medium-content-sans-serif-font</vt:lpstr>
      <vt:lpstr>roboto</vt:lpstr>
      <vt:lpstr>Wingdings 3</vt:lpstr>
      <vt:lpstr>Gallery</vt:lpstr>
      <vt:lpstr>PowerPoint Presentation</vt:lpstr>
      <vt:lpstr>Convolution Neural Networks  (CNN)</vt:lpstr>
      <vt:lpstr>CNN Success Story machine beats human </vt:lpstr>
      <vt:lpstr>CNN Components</vt:lpstr>
      <vt:lpstr>Convolution Layer</vt:lpstr>
      <vt:lpstr>Convolution Layer</vt:lpstr>
      <vt:lpstr>Convoluted Image</vt:lpstr>
      <vt:lpstr>Convolution Layer</vt:lpstr>
      <vt:lpstr>Convolution Layer</vt:lpstr>
      <vt:lpstr>Other Layers</vt:lpstr>
      <vt:lpstr>Summary</vt:lpstr>
      <vt:lpstr>PowerPoint Presentation</vt:lpstr>
      <vt:lpstr>PowerPoint Presentation</vt:lpstr>
      <vt:lpstr>Recurrent Neural Nets</vt:lpstr>
      <vt:lpstr>Feed forward vs RNN</vt:lpstr>
      <vt:lpstr>Architecture</vt:lpstr>
      <vt:lpstr>RNN  Variants:</vt:lpstr>
      <vt:lpstr>RNN  Variants:</vt:lpstr>
      <vt:lpstr>RNN  Variants:</vt:lpstr>
      <vt:lpstr>RNN  Variants:</vt:lpstr>
      <vt:lpstr>Recurrent Neural Nets</vt:lpstr>
      <vt:lpstr>Gating </vt:lpstr>
      <vt:lpstr>LSTM</vt:lpstr>
      <vt:lpstr>RNN – Encoder Decoder Model</vt:lpstr>
      <vt:lpstr>ENCODER DECODER MODEL</vt:lpstr>
      <vt:lpstr>Encoder Decoder Model - Example</vt:lpstr>
      <vt:lpstr>Generative Adversarial Networks</vt:lpstr>
      <vt:lpstr>Generative Adversarial Networks</vt:lpstr>
      <vt:lpstr>Generative Adversarial Networks</vt:lpstr>
      <vt:lpstr>Generative Adversarial Networks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shreya khare</dc:creator>
  <cp:lastModifiedBy>shreya khare</cp:lastModifiedBy>
  <cp:revision>49</cp:revision>
  <dcterms:created xsi:type="dcterms:W3CDTF">2018-07-06T05:50:51Z</dcterms:created>
  <dcterms:modified xsi:type="dcterms:W3CDTF">2018-07-06T17:50:21Z</dcterms:modified>
</cp:coreProperties>
</file>